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 id="2147483791" r:id="rId5"/>
  </p:sldMasterIdLst>
  <p:notesMasterIdLst>
    <p:notesMasterId r:id="rId18"/>
  </p:notesMasterIdLst>
  <p:handoutMasterIdLst>
    <p:handoutMasterId r:id="rId19"/>
  </p:handoutMasterIdLst>
  <p:sldIdLst>
    <p:sldId id="381" r:id="rId6"/>
    <p:sldId id="529" r:id="rId7"/>
    <p:sldId id="537" r:id="rId8"/>
    <p:sldId id="534" r:id="rId9"/>
    <p:sldId id="546" r:id="rId10"/>
    <p:sldId id="543" r:id="rId11"/>
    <p:sldId id="531" r:id="rId12"/>
    <p:sldId id="544" r:id="rId13"/>
    <p:sldId id="538" r:id="rId14"/>
    <p:sldId id="547" r:id="rId15"/>
    <p:sldId id="530" r:id="rId16"/>
    <p:sldId id="541" r:id="rId17"/>
  </p:sldIdLst>
  <p:sldSz cx="9144000" cy="6858000" type="screen4x3"/>
  <p:notesSz cx="7010400" cy="9296400"/>
  <p:custDataLst>
    <p:tags r:id="rId20"/>
  </p:custDataLst>
  <p:defaultTextStyle>
    <a:defPPr>
      <a:defRPr lang="en-US"/>
    </a:defPPr>
    <a:lvl1pPr algn="l" rtl="0" fontAlgn="base">
      <a:spcBef>
        <a:spcPct val="0"/>
      </a:spcBef>
      <a:spcAft>
        <a:spcPct val="0"/>
      </a:spcAft>
      <a:defRPr sz="1400" kern="1200">
        <a:solidFill>
          <a:schemeClr val="tx1"/>
        </a:solidFill>
        <a:latin typeface="Xerox Sans" pitchFamily="50" charset="0"/>
        <a:ea typeface="+mn-ea"/>
        <a:cs typeface="+mn-cs"/>
      </a:defRPr>
    </a:lvl1pPr>
    <a:lvl2pPr marL="457200" algn="l" rtl="0" fontAlgn="base">
      <a:spcBef>
        <a:spcPct val="0"/>
      </a:spcBef>
      <a:spcAft>
        <a:spcPct val="0"/>
      </a:spcAft>
      <a:defRPr sz="1400" kern="1200">
        <a:solidFill>
          <a:schemeClr val="tx1"/>
        </a:solidFill>
        <a:latin typeface="Xerox Sans" pitchFamily="50" charset="0"/>
        <a:ea typeface="+mn-ea"/>
        <a:cs typeface="+mn-cs"/>
      </a:defRPr>
    </a:lvl2pPr>
    <a:lvl3pPr marL="914400" algn="l" rtl="0" fontAlgn="base">
      <a:spcBef>
        <a:spcPct val="0"/>
      </a:spcBef>
      <a:spcAft>
        <a:spcPct val="0"/>
      </a:spcAft>
      <a:defRPr sz="1400" kern="1200">
        <a:solidFill>
          <a:schemeClr val="tx1"/>
        </a:solidFill>
        <a:latin typeface="Xerox Sans" pitchFamily="50" charset="0"/>
        <a:ea typeface="+mn-ea"/>
        <a:cs typeface="+mn-cs"/>
      </a:defRPr>
    </a:lvl3pPr>
    <a:lvl4pPr marL="1371600" algn="l" rtl="0" fontAlgn="base">
      <a:spcBef>
        <a:spcPct val="0"/>
      </a:spcBef>
      <a:spcAft>
        <a:spcPct val="0"/>
      </a:spcAft>
      <a:defRPr sz="1400" kern="1200">
        <a:solidFill>
          <a:schemeClr val="tx1"/>
        </a:solidFill>
        <a:latin typeface="Xerox Sans" pitchFamily="50" charset="0"/>
        <a:ea typeface="+mn-ea"/>
        <a:cs typeface="+mn-cs"/>
      </a:defRPr>
    </a:lvl4pPr>
    <a:lvl5pPr marL="1828800" algn="l" rtl="0" fontAlgn="base">
      <a:spcBef>
        <a:spcPct val="0"/>
      </a:spcBef>
      <a:spcAft>
        <a:spcPct val="0"/>
      </a:spcAft>
      <a:defRPr sz="1400" kern="1200">
        <a:solidFill>
          <a:schemeClr val="tx1"/>
        </a:solidFill>
        <a:latin typeface="Xerox Sans" pitchFamily="50" charset="0"/>
        <a:ea typeface="+mn-ea"/>
        <a:cs typeface="+mn-cs"/>
      </a:defRPr>
    </a:lvl5pPr>
    <a:lvl6pPr marL="2286000" algn="l" defTabSz="914400" rtl="0" eaLnBrk="1" latinLnBrk="0" hangingPunct="1">
      <a:defRPr sz="1400" kern="1200">
        <a:solidFill>
          <a:schemeClr val="tx1"/>
        </a:solidFill>
        <a:latin typeface="Xerox Sans" pitchFamily="50" charset="0"/>
        <a:ea typeface="+mn-ea"/>
        <a:cs typeface="+mn-cs"/>
      </a:defRPr>
    </a:lvl6pPr>
    <a:lvl7pPr marL="2743200" algn="l" defTabSz="914400" rtl="0" eaLnBrk="1" latinLnBrk="0" hangingPunct="1">
      <a:defRPr sz="1400" kern="1200">
        <a:solidFill>
          <a:schemeClr val="tx1"/>
        </a:solidFill>
        <a:latin typeface="Xerox Sans" pitchFamily="50" charset="0"/>
        <a:ea typeface="+mn-ea"/>
        <a:cs typeface="+mn-cs"/>
      </a:defRPr>
    </a:lvl7pPr>
    <a:lvl8pPr marL="3200400" algn="l" defTabSz="914400" rtl="0" eaLnBrk="1" latinLnBrk="0" hangingPunct="1">
      <a:defRPr sz="1400" kern="1200">
        <a:solidFill>
          <a:schemeClr val="tx1"/>
        </a:solidFill>
        <a:latin typeface="Xerox Sans" pitchFamily="50" charset="0"/>
        <a:ea typeface="+mn-ea"/>
        <a:cs typeface="+mn-cs"/>
      </a:defRPr>
    </a:lvl8pPr>
    <a:lvl9pPr marL="3657600" algn="l" defTabSz="914400" rtl="0" eaLnBrk="1" latinLnBrk="0" hangingPunct="1">
      <a:defRPr sz="1400" kern="1200">
        <a:solidFill>
          <a:schemeClr val="tx1"/>
        </a:solidFill>
        <a:latin typeface="Xerox Sans"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3AA"/>
    <a:srgbClr val="E64BA2"/>
    <a:srgbClr val="C37CB5"/>
    <a:srgbClr val="006600"/>
    <a:srgbClr val="F093C7"/>
    <a:srgbClr val="E1BEDA"/>
    <a:srgbClr val="663300"/>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75794" autoAdjust="0"/>
  </p:normalViewPr>
  <p:slideViewPr>
    <p:cSldViewPr>
      <p:cViewPr>
        <p:scale>
          <a:sx n="70" d="100"/>
          <a:sy n="70" d="100"/>
        </p:scale>
        <p:origin x="-1344" y="-72"/>
      </p:cViewPr>
      <p:guideLst>
        <p:guide orient="horz" pos="2160"/>
        <p:guide pos="2880"/>
      </p:guideLst>
    </p:cSldViewPr>
  </p:slideViewPr>
  <p:notesTextViewPr>
    <p:cViewPr>
      <p:scale>
        <a:sx n="1" d="1"/>
        <a:sy n="1" d="1"/>
      </p:scale>
      <p:origin x="0" y="18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EDF8A-6EB7-40EF-8348-CFA7F8715A1E}" type="doc">
      <dgm:prSet loTypeId="urn:microsoft.com/office/officeart/2005/8/layout/hChevron3" loCatId="process" qsTypeId="urn:microsoft.com/office/officeart/2005/8/quickstyle/simple5" qsCatId="simple" csTypeId="urn:microsoft.com/office/officeart/2005/8/colors/accent1_2" csCatId="accent1" phldr="1"/>
      <dgm:spPr/>
    </dgm:pt>
    <dgm:pt modelId="{2C2B8E20-5536-4949-8FF7-09FD7139B6D3}">
      <dgm:prSet phldrT="[Text]" custT="1"/>
      <dgm:spPr>
        <a:solidFill>
          <a:srgbClr val="E64BA2"/>
        </a:solidFill>
      </dgm:spPr>
      <dgm:t>
        <a:bodyPr/>
        <a:lstStyle/>
        <a:p>
          <a:r>
            <a:rPr lang="en-US" sz="1400" dirty="0" smtClean="0"/>
            <a:t>Risk Factors</a:t>
          </a:r>
          <a:endParaRPr lang="en-US" sz="1400" dirty="0"/>
        </a:p>
      </dgm:t>
    </dgm:pt>
    <dgm:pt modelId="{6993338E-E80F-422C-8CB3-7A819E2CE157}" type="parTrans" cxnId="{4B7C1B94-3D16-44C4-BFFE-D528185FDCC0}">
      <dgm:prSet/>
      <dgm:spPr/>
      <dgm:t>
        <a:bodyPr/>
        <a:lstStyle/>
        <a:p>
          <a:endParaRPr lang="en-US"/>
        </a:p>
      </dgm:t>
    </dgm:pt>
    <dgm:pt modelId="{FE3B7433-9732-429C-8A82-1C7FBF612EF2}" type="sibTrans" cxnId="{4B7C1B94-3D16-44C4-BFFE-D528185FDCC0}">
      <dgm:prSet/>
      <dgm:spPr/>
      <dgm:t>
        <a:bodyPr/>
        <a:lstStyle/>
        <a:p>
          <a:endParaRPr lang="en-US"/>
        </a:p>
      </dgm:t>
    </dgm:pt>
    <dgm:pt modelId="{5863E7E8-1E41-4A01-B699-D70AB977F4EB}">
      <dgm:prSet phldrT="[Text]"/>
      <dgm:spPr>
        <a:solidFill>
          <a:schemeClr val="accent3">
            <a:lumMod val="25000"/>
          </a:schemeClr>
        </a:solidFill>
      </dgm:spPr>
      <dgm:t>
        <a:bodyPr/>
        <a:lstStyle/>
        <a:p>
          <a:r>
            <a:rPr lang="en-US" dirty="0" smtClean="0"/>
            <a:t>CMS Hospital Specific Reports</a:t>
          </a:r>
          <a:endParaRPr lang="en-US" dirty="0"/>
        </a:p>
      </dgm:t>
    </dgm:pt>
    <dgm:pt modelId="{39444884-1632-4B7F-8BE2-30A767629786}" type="parTrans" cxnId="{8653BD0C-A8A4-472D-BA31-F6AD505B6D97}">
      <dgm:prSet/>
      <dgm:spPr/>
      <dgm:t>
        <a:bodyPr/>
        <a:lstStyle/>
        <a:p>
          <a:endParaRPr lang="en-US"/>
        </a:p>
      </dgm:t>
    </dgm:pt>
    <dgm:pt modelId="{B9F22EF0-CD59-4B2B-8FA5-F53BE0EB3DAD}" type="sibTrans" cxnId="{8653BD0C-A8A4-472D-BA31-F6AD505B6D97}">
      <dgm:prSet/>
      <dgm:spPr/>
      <dgm:t>
        <a:bodyPr/>
        <a:lstStyle/>
        <a:p>
          <a:endParaRPr lang="en-US"/>
        </a:p>
      </dgm:t>
    </dgm:pt>
    <dgm:pt modelId="{25F14B11-30BF-4B55-86D1-E0D1B49AA472}">
      <dgm:prSet phldrT="[Text]"/>
      <dgm:spPr>
        <a:solidFill>
          <a:srgbClr val="00B050"/>
        </a:solidFill>
      </dgm:spPr>
      <dgm:t>
        <a:bodyPr/>
        <a:lstStyle/>
        <a:p>
          <a:r>
            <a:rPr lang="en-US" dirty="0" smtClean="0"/>
            <a:t>Adjusted Payments Begin</a:t>
          </a:r>
          <a:endParaRPr lang="en-US" dirty="0"/>
        </a:p>
      </dgm:t>
    </dgm:pt>
    <dgm:pt modelId="{51D9ECCB-133E-473A-87B8-3F24C2E217E5}" type="parTrans" cxnId="{E5AC6215-7B09-4CE8-9680-4E80EA699D2F}">
      <dgm:prSet/>
      <dgm:spPr/>
      <dgm:t>
        <a:bodyPr/>
        <a:lstStyle/>
        <a:p>
          <a:endParaRPr lang="en-US"/>
        </a:p>
      </dgm:t>
    </dgm:pt>
    <dgm:pt modelId="{5D65DD76-35A2-4402-82D3-97636E13F88D}" type="sibTrans" cxnId="{E5AC6215-7B09-4CE8-9680-4E80EA699D2F}">
      <dgm:prSet/>
      <dgm:spPr/>
      <dgm:t>
        <a:bodyPr/>
        <a:lstStyle/>
        <a:p>
          <a:endParaRPr lang="en-US"/>
        </a:p>
      </dgm:t>
    </dgm:pt>
    <dgm:pt modelId="{5D5B9481-9C65-4BFB-94CB-0B274093ACB0}">
      <dgm:prSet/>
      <dgm:spPr/>
      <dgm:t>
        <a:bodyPr/>
        <a:lstStyle/>
        <a:p>
          <a:r>
            <a:rPr lang="en-US" dirty="0" smtClean="0"/>
            <a:t>Risk Coefficients</a:t>
          </a:r>
          <a:endParaRPr lang="en-US" dirty="0"/>
        </a:p>
      </dgm:t>
    </dgm:pt>
    <dgm:pt modelId="{4F9395D0-4F35-42FE-9CC8-3D58508DCA8A}" type="parTrans" cxnId="{78920CC9-FC42-40E8-8F35-2579B3FD92FD}">
      <dgm:prSet/>
      <dgm:spPr/>
      <dgm:t>
        <a:bodyPr/>
        <a:lstStyle/>
        <a:p>
          <a:endParaRPr lang="en-US"/>
        </a:p>
      </dgm:t>
    </dgm:pt>
    <dgm:pt modelId="{98FC8367-DF53-4AB2-A9CC-F331CE13ABE5}" type="sibTrans" cxnId="{78920CC9-FC42-40E8-8F35-2579B3FD92FD}">
      <dgm:prSet/>
      <dgm:spPr/>
      <dgm:t>
        <a:bodyPr/>
        <a:lstStyle/>
        <a:p>
          <a:endParaRPr lang="en-US"/>
        </a:p>
      </dgm:t>
    </dgm:pt>
    <dgm:pt modelId="{9DAB2329-ABAC-425F-957E-69032B9CA9AA}">
      <dgm:prSet/>
      <dgm:spPr>
        <a:solidFill>
          <a:srgbClr val="0070C0"/>
        </a:solidFill>
      </dgm:spPr>
      <dgm:t>
        <a:bodyPr/>
        <a:lstStyle/>
        <a:p>
          <a:r>
            <a:rPr lang="en-US" dirty="0" smtClean="0"/>
            <a:t>Midas+ Clients see their results</a:t>
          </a:r>
          <a:endParaRPr lang="en-US" dirty="0"/>
        </a:p>
      </dgm:t>
    </dgm:pt>
    <dgm:pt modelId="{0FD5679D-36D3-45AE-B1D1-D975C797705E}" type="parTrans" cxnId="{E0A45609-3784-49A7-8A75-C77F66E2A5ED}">
      <dgm:prSet/>
      <dgm:spPr/>
      <dgm:t>
        <a:bodyPr/>
        <a:lstStyle/>
        <a:p>
          <a:endParaRPr lang="en-US"/>
        </a:p>
      </dgm:t>
    </dgm:pt>
    <dgm:pt modelId="{F968C960-F07D-4BA7-B057-7D92A084539B}" type="sibTrans" cxnId="{E0A45609-3784-49A7-8A75-C77F66E2A5ED}">
      <dgm:prSet/>
      <dgm:spPr/>
      <dgm:t>
        <a:bodyPr/>
        <a:lstStyle/>
        <a:p>
          <a:endParaRPr lang="en-US"/>
        </a:p>
      </dgm:t>
    </dgm:pt>
    <dgm:pt modelId="{F13B55B8-28E8-4254-8558-B41AB2326B3C}" type="pres">
      <dgm:prSet presAssocID="{DBFEDF8A-6EB7-40EF-8348-CFA7F8715A1E}" presName="Name0" presStyleCnt="0">
        <dgm:presLayoutVars>
          <dgm:dir/>
          <dgm:resizeHandles val="exact"/>
        </dgm:presLayoutVars>
      </dgm:prSet>
      <dgm:spPr/>
    </dgm:pt>
    <dgm:pt modelId="{F50A8D41-7B85-42C3-B79F-FB0C6A04AB33}" type="pres">
      <dgm:prSet presAssocID="{2C2B8E20-5536-4949-8FF7-09FD7139B6D3}" presName="parTxOnly" presStyleLbl="node1" presStyleIdx="0" presStyleCnt="5">
        <dgm:presLayoutVars>
          <dgm:bulletEnabled val="1"/>
        </dgm:presLayoutVars>
      </dgm:prSet>
      <dgm:spPr/>
      <dgm:t>
        <a:bodyPr/>
        <a:lstStyle/>
        <a:p>
          <a:endParaRPr lang="en-US"/>
        </a:p>
      </dgm:t>
    </dgm:pt>
    <dgm:pt modelId="{8F2931DC-8B21-4346-9076-4F69F9370928}" type="pres">
      <dgm:prSet presAssocID="{FE3B7433-9732-429C-8A82-1C7FBF612EF2}" presName="parSpace" presStyleCnt="0"/>
      <dgm:spPr/>
    </dgm:pt>
    <dgm:pt modelId="{DEDA7301-EED2-4D00-876A-185FA34A1363}" type="pres">
      <dgm:prSet presAssocID="{5D5B9481-9C65-4BFB-94CB-0B274093ACB0}" presName="parTxOnly" presStyleLbl="node1" presStyleIdx="1" presStyleCnt="5">
        <dgm:presLayoutVars>
          <dgm:bulletEnabled val="1"/>
        </dgm:presLayoutVars>
      </dgm:prSet>
      <dgm:spPr/>
      <dgm:t>
        <a:bodyPr/>
        <a:lstStyle/>
        <a:p>
          <a:endParaRPr lang="en-US"/>
        </a:p>
      </dgm:t>
    </dgm:pt>
    <dgm:pt modelId="{3087A365-1CEC-4213-A381-58F477AE052B}" type="pres">
      <dgm:prSet presAssocID="{98FC8367-DF53-4AB2-A9CC-F331CE13ABE5}" presName="parSpace" presStyleCnt="0"/>
      <dgm:spPr/>
    </dgm:pt>
    <dgm:pt modelId="{2EDF30D9-9D0D-4882-8008-645E24210AE6}" type="pres">
      <dgm:prSet presAssocID="{9DAB2329-ABAC-425F-957E-69032B9CA9AA}" presName="parTxOnly" presStyleLbl="node1" presStyleIdx="2" presStyleCnt="5">
        <dgm:presLayoutVars>
          <dgm:bulletEnabled val="1"/>
        </dgm:presLayoutVars>
      </dgm:prSet>
      <dgm:spPr/>
      <dgm:t>
        <a:bodyPr/>
        <a:lstStyle/>
        <a:p>
          <a:endParaRPr lang="en-US"/>
        </a:p>
      </dgm:t>
    </dgm:pt>
    <dgm:pt modelId="{D547F68A-609D-4CBA-80E1-372BAA3C0488}" type="pres">
      <dgm:prSet presAssocID="{F968C960-F07D-4BA7-B057-7D92A084539B}" presName="parSpace" presStyleCnt="0"/>
      <dgm:spPr/>
    </dgm:pt>
    <dgm:pt modelId="{2C21627D-AFA0-4334-8405-ABF53B345F6D}" type="pres">
      <dgm:prSet presAssocID="{5863E7E8-1E41-4A01-B699-D70AB977F4EB}" presName="parTxOnly" presStyleLbl="node1" presStyleIdx="3" presStyleCnt="5">
        <dgm:presLayoutVars>
          <dgm:bulletEnabled val="1"/>
        </dgm:presLayoutVars>
      </dgm:prSet>
      <dgm:spPr/>
      <dgm:t>
        <a:bodyPr/>
        <a:lstStyle/>
        <a:p>
          <a:endParaRPr lang="en-US"/>
        </a:p>
      </dgm:t>
    </dgm:pt>
    <dgm:pt modelId="{6B2FC620-0913-4A10-AF7A-8B97EBED2982}" type="pres">
      <dgm:prSet presAssocID="{B9F22EF0-CD59-4B2B-8FA5-F53BE0EB3DAD}" presName="parSpace" presStyleCnt="0"/>
      <dgm:spPr/>
    </dgm:pt>
    <dgm:pt modelId="{17B00CE1-3584-4150-91C0-16E33CF5B5A9}" type="pres">
      <dgm:prSet presAssocID="{25F14B11-30BF-4B55-86D1-E0D1B49AA472}" presName="parTxOnly" presStyleLbl="node1" presStyleIdx="4" presStyleCnt="5" custLinFactNeighborX="-2730" custLinFactNeighborY="463">
        <dgm:presLayoutVars>
          <dgm:bulletEnabled val="1"/>
        </dgm:presLayoutVars>
      </dgm:prSet>
      <dgm:spPr/>
      <dgm:t>
        <a:bodyPr/>
        <a:lstStyle/>
        <a:p>
          <a:endParaRPr lang="en-US"/>
        </a:p>
      </dgm:t>
    </dgm:pt>
  </dgm:ptLst>
  <dgm:cxnLst>
    <dgm:cxn modelId="{FF274C86-779F-49ED-B25C-01EAE3E1A59D}" type="presOf" srcId="{9DAB2329-ABAC-425F-957E-69032B9CA9AA}" destId="{2EDF30D9-9D0D-4882-8008-645E24210AE6}" srcOrd="0" destOrd="0" presId="urn:microsoft.com/office/officeart/2005/8/layout/hChevron3"/>
    <dgm:cxn modelId="{E5AC6215-7B09-4CE8-9680-4E80EA699D2F}" srcId="{DBFEDF8A-6EB7-40EF-8348-CFA7F8715A1E}" destId="{25F14B11-30BF-4B55-86D1-E0D1B49AA472}" srcOrd="4" destOrd="0" parTransId="{51D9ECCB-133E-473A-87B8-3F24C2E217E5}" sibTransId="{5D65DD76-35A2-4402-82D3-97636E13F88D}"/>
    <dgm:cxn modelId="{4B7C1B94-3D16-44C4-BFFE-D528185FDCC0}" srcId="{DBFEDF8A-6EB7-40EF-8348-CFA7F8715A1E}" destId="{2C2B8E20-5536-4949-8FF7-09FD7139B6D3}" srcOrd="0" destOrd="0" parTransId="{6993338E-E80F-422C-8CB3-7A819E2CE157}" sibTransId="{FE3B7433-9732-429C-8A82-1C7FBF612EF2}"/>
    <dgm:cxn modelId="{395DBFA2-2CD1-427E-8F76-B4EC117FE3BA}" type="presOf" srcId="{DBFEDF8A-6EB7-40EF-8348-CFA7F8715A1E}" destId="{F13B55B8-28E8-4254-8558-B41AB2326B3C}" srcOrd="0" destOrd="0" presId="urn:microsoft.com/office/officeart/2005/8/layout/hChevron3"/>
    <dgm:cxn modelId="{BCA22B7B-E90C-4CBB-9CC0-B1DE1E7C1746}" type="presOf" srcId="{25F14B11-30BF-4B55-86D1-E0D1B49AA472}" destId="{17B00CE1-3584-4150-91C0-16E33CF5B5A9}" srcOrd="0" destOrd="0" presId="urn:microsoft.com/office/officeart/2005/8/layout/hChevron3"/>
    <dgm:cxn modelId="{1E48290D-EC43-4E00-83CB-F66944155E70}" type="presOf" srcId="{2C2B8E20-5536-4949-8FF7-09FD7139B6D3}" destId="{F50A8D41-7B85-42C3-B79F-FB0C6A04AB33}" srcOrd="0" destOrd="0" presId="urn:microsoft.com/office/officeart/2005/8/layout/hChevron3"/>
    <dgm:cxn modelId="{A4CC3F3B-9CCB-4173-B1F5-BD548143CC3E}" type="presOf" srcId="{5863E7E8-1E41-4A01-B699-D70AB977F4EB}" destId="{2C21627D-AFA0-4334-8405-ABF53B345F6D}" srcOrd="0" destOrd="0" presId="urn:microsoft.com/office/officeart/2005/8/layout/hChevron3"/>
    <dgm:cxn modelId="{E0A45609-3784-49A7-8A75-C77F66E2A5ED}" srcId="{DBFEDF8A-6EB7-40EF-8348-CFA7F8715A1E}" destId="{9DAB2329-ABAC-425F-957E-69032B9CA9AA}" srcOrd="2" destOrd="0" parTransId="{0FD5679D-36D3-45AE-B1D1-D975C797705E}" sibTransId="{F968C960-F07D-4BA7-B057-7D92A084539B}"/>
    <dgm:cxn modelId="{A11980C6-79CB-425B-B2DB-93A29F6D6EFF}" type="presOf" srcId="{5D5B9481-9C65-4BFB-94CB-0B274093ACB0}" destId="{DEDA7301-EED2-4D00-876A-185FA34A1363}" srcOrd="0" destOrd="0" presId="urn:microsoft.com/office/officeart/2005/8/layout/hChevron3"/>
    <dgm:cxn modelId="{78920CC9-FC42-40E8-8F35-2579B3FD92FD}" srcId="{DBFEDF8A-6EB7-40EF-8348-CFA7F8715A1E}" destId="{5D5B9481-9C65-4BFB-94CB-0B274093ACB0}" srcOrd="1" destOrd="0" parTransId="{4F9395D0-4F35-42FE-9CC8-3D58508DCA8A}" sibTransId="{98FC8367-DF53-4AB2-A9CC-F331CE13ABE5}"/>
    <dgm:cxn modelId="{8653BD0C-A8A4-472D-BA31-F6AD505B6D97}" srcId="{DBFEDF8A-6EB7-40EF-8348-CFA7F8715A1E}" destId="{5863E7E8-1E41-4A01-B699-D70AB977F4EB}" srcOrd="3" destOrd="0" parTransId="{39444884-1632-4B7F-8BE2-30A767629786}" sibTransId="{B9F22EF0-CD59-4B2B-8FA5-F53BE0EB3DAD}"/>
    <dgm:cxn modelId="{20F91B66-5587-4C7E-BD71-98A8FF7CE4F7}" type="presParOf" srcId="{F13B55B8-28E8-4254-8558-B41AB2326B3C}" destId="{F50A8D41-7B85-42C3-B79F-FB0C6A04AB33}" srcOrd="0" destOrd="0" presId="urn:microsoft.com/office/officeart/2005/8/layout/hChevron3"/>
    <dgm:cxn modelId="{9C808FCF-C032-461F-A995-A0D67E9A48C8}" type="presParOf" srcId="{F13B55B8-28E8-4254-8558-B41AB2326B3C}" destId="{8F2931DC-8B21-4346-9076-4F69F9370928}" srcOrd="1" destOrd="0" presId="urn:microsoft.com/office/officeart/2005/8/layout/hChevron3"/>
    <dgm:cxn modelId="{BEFF6BED-C493-4A79-A9D6-DEB8848982EF}" type="presParOf" srcId="{F13B55B8-28E8-4254-8558-B41AB2326B3C}" destId="{DEDA7301-EED2-4D00-876A-185FA34A1363}" srcOrd="2" destOrd="0" presId="urn:microsoft.com/office/officeart/2005/8/layout/hChevron3"/>
    <dgm:cxn modelId="{EDEAE96E-6D2C-4BA8-BF4C-AD8CA04161F6}" type="presParOf" srcId="{F13B55B8-28E8-4254-8558-B41AB2326B3C}" destId="{3087A365-1CEC-4213-A381-58F477AE052B}" srcOrd="3" destOrd="0" presId="urn:microsoft.com/office/officeart/2005/8/layout/hChevron3"/>
    <dgm:cxn modelId="{9BE576BE-C405-46A6-A816-80ED1104B62E}" type="presParOf" srcId="{F13B55B8-28E8-4254-8558-B41AB2326B3C}" destId="{2EDF30D9-9D0D-4882-8008-645E24210AE6}" srcOrd="4" destOrd="0" presId="urn:microsoft.com/office/officeart/2005/8/layout/hChevron3"/>
    <dgm:cxn modelId="{7E5CCD24-AC52-4363-BA2F-3F390474A799}" type="presParOf" srcId="{F13B55B8-28E8-4254-8558-B41AB2326B3C}" destId="{D547F68A-609D-4CBA-80E1-372BAA3C0488}" srcOrd="5" destOrd="0" presId="urn:microsoft.com/office/officeart/2005/8/layout/hChevron3"/>
    <dgm:cxn modelId="{66C41820-53EF-463B-948B-AFBF08329DA4}" type="presParOf" srcId="{F13B55B8-28E8-4254-8558-B41AB2326B3C}" destId="{2C21627D-AFA0-4334-8405-ABF53B345F6D}" srcOrd="6" destOrd="0" presId="urn:microsoft.com/office/officeart/2005/8/layout/hChevron3"/>
    <dgm:cxn modelId="{4847BAB1-9B67-414B-A551-78574E8AEE33}" type="presParOf" srcId="{F13B55B8-28E8-4254-8558-B41AB2326B3C}" destId="{6B2FC620-0913-4A10-AF7A-8B97EBED2982}" srcOrd="7" destOrd="0" presId="urn:microsoft.com/office/officeart/2005/8/layout/hChevron3"/>
    <dgm:cxn modelId="{20ED193B-4CC9-4E0D-A90B-FAF4534A12A3}" type="presParOf" srcId="{F13B55B8-28E8-4254-8558-B41AB2326B3C}" destId="{17B00CE1-3584-4150-91C0-16E33CF5B5A9}"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A8D41-7B85-42C3-B79F-FB0C6A04AB33}">
      <dsp:nvSpPr>
        <dsp:cNvPr id="0" name=""/>
        <dsp:cNvSpPr/>
      </dsp:nvSpPr>
      <dsp:spPr>
        <a:xfrm>
          <a:off x="1032" y="1629326"/>
          <a:ext cx="2013365" cy="805346"/>
        </a:xfrm>
        <a:prstGeom prst="homePlate">
          <a:avLst/>
        </a:prstGeom>
        <a:solidFill>
          <a:srgbClr val="E64BA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Risk Factors</a:t>
          </a:r>
          <a:endParaRPr lang="en-US" sz="1400" kern="1200" dirty="0"/>
        </a:p>
      </dsp:txBody>
      <dsp:txXfrm>
        <a:off x="1032" y="1629326"/>
        <a:ext cx="1812029" cy="805346"/>
      </dsp:txXfrm>
    </dsp:sp>
    <dsp:sp modelId="{DEDA7301-EED2-4D00-876A-185FA34A1363}">
      <dsp:nvSpPr>
        <dsp:cNvPr id="0" name=""/>
        <dsp:cNvSpPr/>
      </dsp:nvSpPr>
      <dsp:spPr>
        <a:xfrm>
          <a:off x="1611724" y="1629326"/>
          <a:ext cx="2013365" cy="80534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Risk Coefficients</a:t>
          </a:r>
          <a:endParaRPr lang="en-US" sz="1400" kern="1200" dirty="0"/>
        </a:p>
      </dsp:txBody>
      <dsp:txXfrm>
        <a:off x="2014397" y="1629326"/>
        <a:ext cx="1208019" cy="805346"/>
      </dsp:txXfrm>
    </dsp:sp>
    <dsp:sp modelId="{2EDF30D9-9D0D-4882-8008-645E24210AE6}">
      <dsp:nvSpPr>
        <dsp:cNvPr id="0" name=""/>
        <dsp:cNvSpPr/>
      </dsp:nvSpPr>
      <dsp:spPr>
        <a:xfrm>
          <a:off x="3222417" y="1629326"/>
          <a:ext cx="2013365" cy="805346"/>
        </a:xfrm>
        <a:prstGeom prst="chevron">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Midas+ Clients see their results</a:t>
          </a:r>
          <a:endParaRPr lang="en-US" sz="1400" kern="1200" dirty="0"/>
        </a:p>
      </dsp:txBody>
      <dsp:txXfrm>
        <a:off x="3625090" y="1629326"/>
        <a:ext cx="1208019" cy="805346"/>
      </dsp:txXfrm>
    </dsp:sp>
    <dsp:sp modelId="{2C21627D-AFA0-4334-8405-ABF53B345F6D}">
      <dsp:nvSpPr>
        <dsp:cNvPr id="0" name=""/>
        <dsp:cNvSpPr/>
      </dsp:nvSpPr>
      <dsp:spPr>
        <a:xfrm>
          <a:off x="4833109" y="1629326"/>
          <a:ext cx="2013365" cy="805346"/>
        </a:xfrm>
        <a:prstGeom prst="chevron">
          <a:avLst/>
        </a:prstGeom>
        <a:solidFill>
          <a:schemeClr val="accent3">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CMS Hospital Specific Reports</a:t>
          </a:r>
          <a:endParaRPr lang="en-US" sz="1400" kern="1200" dirty="0"/>
        </a:p>
      </dsp:txBody>
      <dsp:txXfrm>
        <a:off x="5235782" y="1629326"/>
        <a:ext cx="1208019" cy="805346"/>
      </dsp:txXfrm>
    </dsp:sp>
    <dsp:sp modelId="{17B00CE1-3584-4150-91C0-16E33CF5B5A9}">
      <dsp:nvSpPr>
        <dsp:cNvPr id="0" name=""/>
        <dsp:cNvSpPr/>
      </dsp:nvSpPr>
      <dsp:spPr>
        <a:xfrm>
          <a:off x="6432809" y="1633055"/>
          <a:ext cx="2013365" cy="805346"/>
        </a:xfrm>
        <a:prstGeom prst="chevron">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kern="1200" dirty="0" smtClean="0"/>
            <a:t>Adjusted Payments Begin</a:t>
          </a:r>
          <a:endParaRPr lang="en-US" sz="1400" kern="1200" dirty="0"/>
        </a:p>
      </dsp:txBody>
      <dsp:txXfrm>
        <a:off x="6835482" y="1633055"/>
        <a:ext cx="1208019" cy="80534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91C8C96-DC06-4E0C-A4D5-B128A9014329}" type="datetimeFigureOut">
              <a:rPr lang="en-US" smtClean="0"/>
              <a:t>11/1/2014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23E7E59-C471-4A9E-8A81-097BF171B495}" type="slidenum">
              <a:rPr lang="en-US" smtClean="0"/>
              <a:t>‹#›</a:t>
            </a:fld>
            <a:endParaRPr lang="en-US"/>
          </a:p>
        </p:txBody>
      </p:sp>
    </p:spTree>
    <p:extLst>
      <p:ext uri="{BB962C8B-B14F-4D97-AF65-F5344CB8AC3E}">
        <p14:creationId xmlns:p14="http://schemas.microsoft.com/office/powerpoint/2010/main" val="37639850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78CD36AE-4D41-48F0-B414-D7F70B395AA6}" type="slidenum">
              <a:rPr lang="en-US"/>
              <a:pPr>
                <a:defRPr/>
              </a:pPr>
              <a:t>‹#›</a:t>
            </a:fld>
            <a:endParaRPr lang="en-US"/>
          </a:p>
        </p:txBody>
      </p:sp>
    </p:spTree>
    <p:extLst>
      <p:ext uri="{BB962C8B-B14F-4D97-AF65-F5344CB8AC3E}">
        <p14:creationId xmlns:p14="http://schemas.microsoft.com/office/powerpoint/2010/main" val="2399716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3229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strategy is a three prong approach.  First, we provide you with an</a:t>
            </a:r>
            <a:r>
              <a:rPr lang="en-US" baseline="0" dirty="0" smtClean="0"/>
              <a:t> analysis that determines your excess readmission ratios within 2% margin of error, and we show you exactly how many readmissions you need to reduce in order to create a more favorable tipping point for each of your clinical cohorts.  In this way you can prioritize your readmission reduction strategies around those populations that make the greatest difference in your financial outcomes.  </a:t>
            </a:r>
          </a:p>
          <a:p>
            <a:endParaRPr lang="en-US" baseline="0" dirty="0" smtClean="0"/>
          </a:p>
          <a:p>
            <a:r>
              <a:rPr lang="en-US" baseline="0" dirty="0" smtClean="0"/>
              <a:t>Next, we provide you with a financial analysis for each of the hospitals in your organization so that you can see estimates for how your performance will impact your bottom line.  Using your hospital’s base operating DRG and case mix values, we can estimate the changes you are likely to see in your base operating DRG values based on your hospital’s performance in both your risk model and applicable time periods to date. </a:t>
            </a:r>
            <a:endParaRPr lang="en-US" dirty="0"/>
          </a:p>
        </p:txBody>
      </p:sp>
    </p:spTree>
    <p:extLst>
      <p:ext uri="{BB962C8B-B14F-4D97-AF65-F5344CB8AC3E}">
        <p14:creationId xmlns:p14="http://schemas.microsoft.com/office/powerpoint/2010/main" val="1759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strategy in our unique approach to hospital readmission reduction is a consultative engagement, where we will meet with your team to review the results of your analysis</a:t>
            </a:r>
            <a:r>
              <a:rPr lang="en-US" baseline="0" dirty="0" smtClean="0"/>
              <a:t> and answer specific questions about your clinical and financial performance.  For those clients who wish to extend their initial consultative reporting engagement to a more comprehensive solution strategy, Midas+ has invested in our human resources to bring you leading experts in the field who can actually assist you in your transformational journey.  Our clinical and informatics experts can help you evaluate, select and implement the best strategies to make a difference in your care management performance.</a:t>
            </a:r>
          </a:p>
          <a:p>
            <a:endParaRPr lang="en-US" baseline="0" dirty="0" smtClean="0"/>
          </a:p>
          <a:p>
            <a:r>
              <a:rPr lang="en-US" baseline="0" dirty="0" smtClean="0"/>
              <a:t>For more information please contact your account executive, or you can call us today to request a free quote for your Hospital Readmission Penalty Forecaster and options for consulting services.  </a:t>
            </a:r>
            <a:endParaRPr lang="en-US" dirty="0"/>
          </a:p>
        </p:txBody>
      </p:sp>
    </p:spTree>
    <p:extLst>
      <p:ext uri="{BB962C8B-B14F-4D97-AF65-F5344CB8AC3E}">
        <p14:creationId xmlns:p14="http://schemas.microsoft.com/office/powerpoint/2010/main" val="296459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FY 2014 there were three at risk populations tied to the hospital readmission reduction program.  Even though only 18 hospitals in the US out of nearly 3400</a:t>
            </a:r>
            <a:r>
              <a:rPr lang="en-US" baseline="0" dirty="0" smtClean="0"/>
              <a:t> hospitals who were eligible for the Hospital Readmission Reduction Program </a:t>
            </a:r>
            <a:r>
              <a:rPr lang="en-US" dirty="0" smtClean="0"/>
              <a:t>received the full 2% reduction penalty, </a:t>
            </a:r>
            <a:r>
              <a:rPr lang="en-US" baseline="0" dirty="0" smtClean="0"/>
              <a:t>64% had excess readmission penalties tied to one or more of these populations.  </a:t>
            </a:r>
          </a:p>
          <a:p>
            <a:endParaRPr lang="en-US" baseline="0" dirty="0" smtClean="0"/>
          </a:p>
          <a:p>
            <a:r>
              <a:rPr lang="en-US" baseline="0" dirty="0" smtClean="0"/>
              <a:t>In FY 2015 and 2016 the penalty increased from 2% to 3%, and CMS added two additional clinical cohorts, COPD and Total Hip and Knee arthroplasty to the Hospital Readmission Reduction Program.</a:t>
            </a:r>
          </a:p>
          <a:p>
            <a:endParaRPr lang="en-US" baseline="0" dirty="0" smtClean="0"/>
          </a:p>
          <a:p>
            <a:r>
              <a:rPr lang="en-US" baseline="0" dirty="0" smtClean="0"/>
              <a:t>A sixth clinical cohort of Coronary Artery Bypass Graft was added to the FY 2017 payment determination; and Midas+ Xerox estimates that nearly 80% of all US hospitals will be impacted by Hospital Readmission Reduction Penalties.  </a:t>
            </a:r>
            <a:endParaRPr lang="en-US" dirty="0"/>
          </a:p>
        </p:txBody>
      </p:sp>
    </p:spTree>
    <p:extLst>
      <p:ext uri="{BB962C8B-B14F-4D97-AF65-F5344CB8AC3E}">
        <p14:creationId xmlns:p14="http://schemas.microsoft.com/office/powerpoint/2010/main" val="25849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CMS does not suggest that all 30-day unplanned readmissions are unnecessary, estimates show that 1 in 5 Medicare readmissions are clinically unnecessary.  In order to determine how many readmissions are “unnecessary” at a given hospital, CMS calculates an “Excess Readmission Ratio” for each eligible hospital in the US.  A unique number is calculated for each eligible hospital, and for each clinical cohort annually; and this number is used to determine potential financial penalties that hospitals must “pay back” for their “excessive readmissions” during a given applicable period.  Excess readmission ratios &gt; 1 = financial penalties.  </a:t>
            </a:r>
            <a:endParaRPr lang="en-US" dirty="0"/>
          </a:p>
        </p:txBody>
      </p:sp>
    </p:spTree>
    <p:extLst>
      <p:ext uri="{BB962C8B-B14F-4D97-AF65-F5344CB8AC3E}">
        <p14:creationId xmlns:p14="http://schemas.microsoft.com/office/powerpoint/2010/main" val="55578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a hospital to avoid financial penalties, they must score an excess readmission ration &lt; or equal to 1 in all clinical cohorts.  An excessive readmission ratio &gt; 1 in even</a:t>
            </a:r>
            <a:r>
              <a:rPr lang="en-US" baseline="0" dirty="0" smtClean="0"/>
              <a:t> one of the six clinical cohort means that the hospitals has a penalty.  Excess readmission ratios are calculated using a simple formula of predicted readmission rates/expected readmission rates.</a:t>
            </a:r>
            <a:endParaRPr lang="en-US" dirty="0"/>
          </a:p>
        </p:txBody>
      </p:sp>
    </p:spTree>
    <p:extLst>
      <p:ext uri="{BB962C8B-B14F-4D97-AF65-F5344CB8AC3E}">
        <p14:creationId xmlns:p14="http://schemas.microsoft.com/office/powerpoint/2010/main" val="1228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fontAlgn="base"/>
            <a:r>
              <a:rPr lang="en-US" sz="1200" kern="1200" dirty="0" smtClean="0">
                <a:solidFill>
                  <a:schemeClr val="tx1"/>
                </a:solidFill>
                <a:effectLst/>
                <a:latin typeface="Arial" charset="0"/>
                <a:ea typeface="+mn-ea"/>
                <a:cs typeface="+mn-cs"/>
              </a:rPr>
              <a:t>In order to understand how your performance influences your penalties, its necessary to take a closer look at how the predicted and expected readmission rates are calculated by CMS.</a:t>
            </a:r>
          </a:p>
          <a:p>
            <a:pPr fontAlgn="base"/>
            <a:endParaRPr lang="en-US" sz="1200" kern="1200" dirty="0" smtClean="0">
              <a:solidFill>
                <a:schemeClr val="tx1"/>
              </a:solidFill>
              <a:effectLst/>
              <a:latin typeface="Arial" charset="0"/>
              <a:ea typeface="+mn-ea"/>
              <a:cs typeface="+mn-cs"/>
            </a:endParaRPr>
          </a:p>
          <a:p>
            <a:pPr fontAlgn="base"/>
            <a:r>
              <a:rPr lang="en-US" sz="1200" kern="1200" dirty="0" smtClean="0">
                <a:solidFill>
                  <a:schemeClr val="tx1"/>
                </a:solidFill>
                <a:effectLst/>
                <a:latin typeface="Arial" charset="0"/>
                <a:ea typeface="+mn-ea"/>
                <a:cs typeface="+mn-cs"/>
              </a:rPr>
              <a:t>The predicted value for FY 2016 is first based on your patient’s risk factors for FY 2016.  Each clinical cohort has its own unique array of applicable risk factors that are identified from previous inpatient and outpatient hospital stays, as well as clinic or doctor’s office visits up to 12 months prior to </a:t>
            </a:r>
            <a:r>
              <a:rPr lang="en-US" sz="1200" kern="1200" dirty="0" smtClean="0">
                <a:solidFill>
                  <a:schemeClr val="tx1"/>
                </a:solidFill>
                <a:effectLst/>
                <a:latin typeface="Arial" charset="0"/>
                <a:ea typeface="+mn-ea"/>
                <a:cs typeface="+mn-cs"/>
              </a:rPr>
              <a:t>the index admission</a:t>
            </a:r>
            <a:r>
              <a:rPr lang="en-US" sz="1200" kern="1200" dirty="0" smtClean="0">
                <a:solidFill>
                  <a:schemeClr val="tx1"/>
                </a:solidFill>
                <a:effectLst/>
                <a:latin typeface="Arial" charset="0"/>
                <a:ea typeface="+mn-ea"/>
                <a:cs typeface="+mn-cs"/>
              </a:rPr>
              <a:t>. </a:t>
            </a:r>
          </a:p>
          <a:p>
            <a:pPr fontAlgn="base"/>
            <a:endParaRPr lang="en-US" sz="1200" kern="1200" dirty="0" smtClean="0">
              <a:solidFill>
                <a:schemeClr val="tx1"/>
              </a:solidFill>
              <a:effectLst/>
              <a:latin typeface="Arial" charset="0"/>
              <a:ea typeface="+mn-ea"/>
              <a:cs typeface="+mn-cs"/>
            </a:endParaRPr>
          </a:p>
          <a:p>
            <a:pPr fontAlgn="base"/>
            <a:r>
              <a:rPr lang="en-US" sz="1200" kern="1200" dirty="0" smtClean="0">
                <a:solidFill>
                  <a:schemeClr val="tx1"/>
                </a:solidFill>
                <a:effectLst/>
                <a:latin typeface="Arial" charset="0"/>
                <a:ea typeface="+mn-ea"/>
                <a:cs typeface="+mn-cs"/>
              </a:rPr>
              <a:t>Next, a hierarchical regression methodology is used by CMS to determine the risk coefficients for each risk factor, and then your hospital’s provider intercept for the applicable period is calculated and factored into the equation so that CMS your “predicted” readmission rate.  The provider intercept is an indication of how hospital variables, rather than patient risk factors explain any variability in your performance data.  </a:t>
            </a:r>
          </a:p>
          <a:p>
            <a:pPr fontAlgn="base"/>
            <a:endParaRPr lang="en-US" sz="1200" kern="1200" dirty="0" smtClean="0">
              <a:solidFill>
                <a:schemeClr val="tx1"/>
              </a:solidFill>
              <a:effectLst/>
              <a:latin typeface="Arial" charset="0"/>
              <a:ea typeface="+mn-ea"/>
              <a:cs typeface="+mn-cs"/>
            </a:endParaRPr>
          </a:p>
          <a:p>
            <a:pPr fontAlgn="base"/>
            <a:r>
              <a:rPr lang="en-US" sz="1200" kern="1200" dirty="0" smtClean="0">
                <a:solidFill>
                  <a:schemeClr val="tx1"/>
                </a:solidFill>
                <a:effectLst/>
                <a:latin typeface="Arial" charset="0"/>
                <a:ea typeface="+mn-ea"/>
                <a:cs typeface="+mn-cs"/>
              </a:rPr>
              <a:t>The expected readmission rate is calculated using the same data, only the average hospital provider intercepts for all US hospitals for a given applicable period is used in the calculation of the expected rate.  The expected rate is simply how your hospital would perform, given your patient risk variables if you performed as an average US hospital.</a:t>
            </a:r>
          </a:p>
          <a:p>
            <a:pPr fontAlgn="base"/>
            <a:endParaRPr lang="en-US" sz="1200" kern="1200" dirty="0" smtClean="0">
              <a:solidFill>
                <a:schemeClr val="tx1"/>
              </a:solidFill>
              <a:effectLst/>
              <a:latin typeface="Arial" charset="0"/>
              <a:ea typeface="+mn-ea"/>
              <a:cs typeface="+mn-cs"/>
            </a:endParaRPr>
          </a:p>
          <a:p>
            <a:pPr fontAlgn="base"/>
            <a:r>
              <a:rPr lang="en-US" sz="1200" kern="1200" dirty="0" smtClean="0">
                <a:solidFill>
                  <a:schemeClr val="tx1"/>
                </a:solidFill>
                <a:effectLst/>
                <a:latin typeface="Arial" charset="0"/>
                <a:ea typeface="+mn-ea"/>
                <a:cs typeface="+mn-cs"/>
              </a:rPr>
              <a:t>In this example for the calculation of the excess readmission ratio for FY 2016, you can see that the time periods for the calculation of the formula have already passed….thus it is too late to influence your hospital’s readmission penalties for FY 2016.  These are already “set” based on your performance from July 1, 2011 through June 30, 2014.  Midas can however provide you with a “preview” of your excess readmission ratios within 98% accuracy of what you will see next year when CMS provides you with hospital specific reports for FY 2016.  In addition, we can apply your excess readmission ratio’s to your Medicare volume, case mix index and base operating DRG values so that we can show you what your hospital’s financial penalties are going to be in FY 2016.  </a:t>
            </a:r>
          </a:p>
          <a:p>
            <a:pPr fontAlgn="base"/>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156072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good news is that hospitals wishing to reduce their financial penalties in FY2017 still have a window of opportunity; because the excess readmission ratios applied to FY 2017 discharges are still being established using readmissions data for patients discharged July 2012 through June 2015.  </a:t>
            </a:r>
          </a:p>
          <a:p>
            <a:endParaRPr lang="en-US" baseline="0" dirty="0" smtClean="0"/>
          </a:p>
          <a:p>
            <a:r>
              <a:rPr lang="en-US" baseline="0" dirty="0" smtClean="0"/>
              <a:t>Hospitals won’t be able to see their results on Quality Net until August 2016, which will then be applied to Medicare payments beginning on October 1, 2016.  </a:t>
            </a:r>
          </a:p>
          <a:p>
            <a:endParaRPr lang="en-US" baseline="0" dirty="0" smtClean="0"/>
          </a:p>
          <a:p>
            <a:r>
              <a:rPr lang="en-US" baseline="0" dirty="0" smtClean="0"/>
              <a:t>Midas Xerox has analyzed readmission patterns for hundreds of our clients, and one of our observations is that sometimes, the difference between an excess readmission ratio during a given three year applicable period is based on a very small number of “excess readmissions”.  In fact, in many cases, the difference between an Excess Readmission ratio &gt; 1 and &lt; 1 is a very narrow tipping point between 1, 2 or even 3 patients!</a:t>
            </a:r>
            <a:endParaRPr lang="en-US" dirty="0"/>
          </a:p>
        </p:txBody>
      </p:sp>
    </p:spTree>
    <p:extLst>
      <p:ext uri="{BB962C8B-B14F-4D97-AF65-F5344CB8AC3E}">
        <p14:creationId xmlns:p14="http://schemas.microsoft.com/office/powerpoint/2010/main" val="343728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Midas+ Advanced Analytics Team has created a solution to help our clients understand this tipping point.  We acquired five years of Medicare Part A and B claims</a:t>
            </a:r>
            <a:r>
              <a:rPr lang="en-US" baseline="0" dirty="0" smtClean="0"/>
              <a:t> data, and then developed a proprietary methodology to link the nearly all hospital national claims data with your patients in Midas.  In this way we have been able to replicate CMS’s risk models with greater precision than any other vendor to date.</a:t>
            </a:r>
          </a:p>
          <a:p>
            <a:endParaRPr lang="en-US" baseline="0" dirty="0" smtClean="0"/>
          </a:p>
          <a:p>
            <a:r>
              <a:rPr lang="en-US" baseline="0" dirty="0" smtClean="0"/>
              <a:t>We also adjust your readmission rates to account for non-same hospital readmissions, so that you can see predicted and expected readmission rates for your hospital two years before CMS provides you with your hospital specific reports.  </a:t>
            </a:r>
          </a:p>
          <a:p>
            <a:endParaRPr lang="en-US" baseline="0" dirty="0" smtClean="0"/>
          </a:p>
          <a:p>
            <a:r>
              <a:rPr lang="en-US" baseline="0" dirty="0" smtClean="0"/>
              <a:t>In this way you are able to prioritize which clinical cohorts have the greatest risk for financial penalty and which have the greatest opportunity for improvement.</a:t>
            </a:r>
          </a:p>
          <a:p>
            <a:endParaRPr lang="en-US" baseline="0" dirty="0" smtClean="0"/>
          </a:p>
          <a:p>
            <a:r>
              <a:rPr lang="en-US" baseline="0" dirty="0" smtClean="0"/>
              <a:t>Finally, we provide you with patient level data so that you will see the risk coefficients for every patient who is readmitted, which can be used to drive quality improvement initiatives across your organization.  </a:t>
            </a:r>
            <a:endParaRPr lang="en-US" dirty="0"/>
          </a:p>
        </p:txBody>
      </p:sp>
    </p:spTree>
    <p:extLst>
      <p:ext uri="{BB962C8B-B14F-4D97-AF65-F5344CB8AC3E}">
        <p14:creationId xmlns:p14="http://schemas.microsoft.com/office/powerpoint/2010/main" val="112665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take a look at the timeline for FY 2017.  Because Midas+ has purchased Medicare claims data from 2011 through 2013 we can “see” these risk factors for all the patients who are being evaluated for excess readmissions by CMS.  We then use data harvest from your Midas server, along with machine learning methods to calculate the risk factors for 2014, which are not yet available from CMS.  </a:t>
            </a:r>
          </a:p>
          <a:p>
            <a:endParaRPr lang="en-US" baseline="0" dirty="0" smtClean="0"/>
          </a:p>
          <a:p>
            <a:r>
              <a:rPr lang="en-US" baseline="0" dirty="0" smtClean="0"/>
              <a:t>Next, we replicate the hierarchical regression methodology used by CMS to determine the risk coefficients for each risk factor, and to calculate excess readmission ratios within 98% accuracy long before all Medicare claims data becomes available at the end of a given applicable period.</a:t>
            </a:r>
            <a:endParaRPr lang="en-US" dirty="0" smtClean="0"/>
          </a:p>
          <a:p>
            <a:endParaRPr lang="en-US" dirty="0" smtClean="0"/>
          </a:p>
          <a:p>
            <a:r>
              <a:rPr lang="en-US" dirty="0" smtClean="0"/>
              <a:t>In this way, Midas</a:t>
            </a:r>
            <a:r>
              <a:rPr lang="en-US" baseline="0" dirty="0" smtClean="0"/>
              <a:t>+ Predictive Analytics helps our clients “see” TODAY which clinical populations are at greatest risk for penalty in FY 2017, and they will know exactly how many readmissions away they are from their own unique “excess readmission rate”.</a:t>
            </a:r>
          </a:p>
          <a:p>
            <a:endParaRPr lang="en-US" baseline="0" dirty="0" smtClean="0"/>
          </a:p>
          <a:p>
            <a:r>
              <a:rPr lang="en-US" baseline="0" dirty="0" smtClean="0"/>
              <a:t>The Midas Readmission Penalty Forecaster provides our clients with the foresight to implement the right care management and care transition strategies up to a full year before the applicable period ends and nearly two years before they are assigned financial penalties.  In fact in September of 2015 our clients will begin seeing projections for their FY 2018 excessive readmission ratios and financial penalties that they wouldn’t otherwise see from CMS until they preview their hospital specific reports from CMS in August of 2017.</a:t>
            </a:r>
            <a:endParaRPr lang="en-US" dirty="0"/>
          </a:p>
        </p:txBody>
      </p:sp>
    </p:spTree>
    <p:extLst>
      <p:ext uri="{BB962C8B-B14F-4D97-AF65-F5344CB8AC3E}">
        <p14:creationId xmlns:p14="http://schemas.microsoft.com/office/powerpoint/2010/main" val="147325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if you could understand what your hospital’s tipping point is during the risk modeling period, before your predicted</a:t>
            </a:r>
            <a:r>
              <a:rPr lang="en-US" baseline="0" dirty="0" smtClean="0"/>
              <a:t> and expected values were established</a:t>
            </a:r>
            <a:r>
              <a:rPr lang="en-US" dirty="0" smtClean="0"/>
              <a:t>?  What if you could know which clinical populations at your hospital were at greatest risk for readmissions, and know exactly how many readmissions</a:t>
            </a:r>
            <a:r>
              <a:rPr lang="en-US" baseline="0" dirty="0" smtClean="0"/>
              <a:t> you had to reduce in order to tip your excess readmission ratio into a more favorable value in order to minimize….or even AVOID readmission penalties?</a:t>
            </a:r>
            <a:endParaRPr lang="en-US" dirty="0"/>
          </a:p>
        </p:txBody>
      </p:sp>
    </p:spTree>
    <p:extLst>
      <p:ext uri="{BB962C8B-B14F-4D97-AF65-F5344CB8AC3E}">
        <p14:creationId xmlns:p14="http://schemas.microsoft.com/office/powerpoint/2010/main" val="696511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4" name="Picture 12" descr="xer_3ln_r_rgb 300.jpg"/>
          <p:cNvPicPr>
            <a:picLocks noChangeAspect="1"/>
          </p:cNvPicPr>
          <p:nvPr/>
        </p:nvPicPr>
        <p:blipFill>
          <a:blip r:embed="rId2">
            <a:extLst>
              <a:ext uri="{28A0092B-C50C-407E-A947-70E740481C1C}">
                <a14:useLocalDpi xmlns:a14="http://schemas.microsoft.com/office/drawing/2010/main" val="0"/>
              </a:ext>
            </a:extLst>
          </a:blip>
          <a:srcRect t="14780" b="18938"/>
          <a:stretch>
            <a:fillRect/>
          </a:stretch>
        </p:blipFill>
        <p:spPr bwMode="auto">
          <a:xfrm>
            <a:off x="7124700" y="61722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xer_midas_rgb cop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63" y="6086475"/>
            <a:ext cx="17875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defRPr>
            </a:lvl1pPr>
          </a:lstStyle>
          <a:p>
            <a:r>
              <a:rPr lang="en-US" smtClean="0"/>
              <a:t>Click to edit Master title style</a:t>
            </a:r>
            <a:endParaRPr lang="en-US" dirty="0"/>
          </a:p>
        </p:txBody>
      </p:sp>
      <p:sp>
        <p:nvSpPr>
          <p:cNvPr id="37891" name="Rectangle 3"/>
          <p:cNvSpPr>
            <a:spLocks noGrp="1" noChangeArrowheads="1"/>
          </p:cNvSpPr>
          <p:nvPr>
            <p:ph type="subTitle" idx="1"/>
          </p:nvPr>
        </p:nvSpPr>
        <p:spPr>
          <a:xfrm>
            <a:off x="300038" y="1981200"/>
            <a:ext cx="8539162" cy="914400"/>
          </a:xfrm>
        </p:spPr>
        <p:txBody>
          <a:bodyPr/>
          <a:lstStyle>
            <a:lvl1pPr>
              <a:defRPr sz="32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p14="http://schemas.microsoft.com/office/powerpoint/2010/main" val="28996940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p:txBody>
          <a:bodyPr/>
          <a:lstStyle>
            <a:lvl1pPr>
              <a:defRPr/>
            </a:lvl1pPr>
          </a:lstStyle>
          <a:p>
            <a:pPr>
              <a:defRPr/>
            </a:pPr>
            <a:fld id="{13C1B268-8B14-42F9-BF01-1D4680C39BA9}" type="slidenum">
              <a:rPr lang="en-US"/>
              <a:pPr>
                <a:defRPr/>
              </a:pPr>
              <a:t>‹#›</a:t>
            </a:fld>
            <a:endParaRPr lang="en-US" kern="1200" dirty="0"/>
          </a:p>
        </p:txBody>
      </p:sp>
    </p:spTree>
    <p:extLst>
      <p:ext uri="{BB962C8B-B14F-4D97-AF65-F5344CB8AC3E}">
        <p14:creationId xmlns:p14="http://schemas.microsoft.com/office/powerpoint/2010/main" val="31229004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2B0D372-8B13-4CF3-8CC2-411194375D3B}" type="slidenum">
              <a:rPr lang="en-US"/>
              <a:pPr>
                <a:defRPr/>
              </a:pPr>
              <a:t>‹#›</a:t>
            </a:fld>
            <a:endParaRPr lang="en-US" kern="1200" dirty="0"/>
          </a:p>
        </p:txBody>
      </p:sp>
    </p:spTree>
    <p:extLst>
      <p:ext uri="{BB962C8B-B14F-4D97-AF65-F5344CB8AC3E}">
        <p14:creationId xmlns:p14="http://schemas.microsoft.com/office/powerpoint/2010/main" val="27935581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C4035C42-BBE0-42F4-8B24-8A8F145219A2}" type="slidenum">
              <a:rPr lang="en-US"/>
              <a:pPr>
                <a:defRPr/>
              </a:pPr>
              <a:t>‹#›</a:t>
            </a:fld>
            <a:endParaRPr lang="en-US" kern="1200" dirty="0"/>
          </a:p>
        </p:txBody>
      </p:sp>
    </p:spTree>
    <p:extLst>
      <p:ext uri="{BB962C8B-B14F-4D97-AF65-F5344CB8AC3E}">
        <p14:creationId xmlns:p14="http://schemas.microsoft.com/office/powerpoint/2010/main" val="39274841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329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 name="Picture 11" descr="xer_3ln_r_rgb 300.jpg"/>
          <p:cNvPicPr>
            <a:picLocks noChangeAspect="1"/>
          </p:cNvPicPr>
          <p:nvPr/>
        </p:nvPicPr>
        <p:blipFill>
          <a:blip r:embed="rId2" cstate="print"/>
          <a:srcRect/>
          <a:stretch>
            <a:fillRect/>
          </a:stretch>
        </p:blipFill>
        <p:spPr bwMode="auto">
          <a:xfrm>
            <a:off x="2538413" y="2533650"/>
            <a:ext cx="4067175" cy="1790700"/>
          </a:xfrm>
          <a:prstGeom prst="rect">
            <a:avLst/>
          </a:prstGeom>
          <a:noFill/>
          <a:ln w="9525">
            <a:noFill/>
            <a:miter lim="800000"/>
            <a:headEnd/>
            <a:tailEnd/>
          </a:ln>
        </p:spPr>
      </p:pic>
    </p:spTree>
    <p:extLst>
      <p:ext uri="{BB962C8B-B14F-4D97-AF65-F5344CB8AC3E}">
        <p14:creationId xmlns:p14="http://schemas.microsoft.com/office/powerpoint/2010/main" val="214768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a:ln/>
        </p:spPr>
        <p:txBody>
          <a:bodyPr/>
          <a:lstStyle>
            <a:lvl1pPr>
              <a:defRPr/>
            </a:lvl1pPr>
          </a:lstStyle>
          <a:p>
            <a:r>
              <a:rPr lang="en-US"/>
              <a:t>- </a:t>
            </a:r>
            <a:fld id="{C5189546-B41A-4F31-8BEC-08600C9973EB}" type="slidenum">
              <a:rPr lang="en-US"/>
              <a:pPr/>
              <a:t>‹#›</a:t>
            </a:fld>
            <a:r>
              <a:rPr lang="en-US"/>
              <a:t> -</a:t>
            </a:r>
          </a:p>
        </p:txBody>
      </p:sp>
    </p:spTree>
    <p:extLst>
      <p:ext uri="{BB962C8B-B14F-4D97-AF65-F5344CB8AC3E}">
        <p14:creationId xmlns:p14="http://schemas.microsoft.com/office/powerpoint/2010/main" val="3330209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431925"/>
            <a:ext cx="4206240" cy="4511675"/>
          </a:xfrm>
        </p:spPr>
        <p:txBody>
          <a:bodyPr/>
          <a:lstStyle>
            <a:lvl1pPr>
              <a:defRPr sz="2800"/>
            </a:lvl1pPr>
            <a:lvl2pPr>
              <a:spcBef>
                <a:spcPts val="600"/>
              </a:spcBef>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2960" y="1431925"/>
            <a:ext cx="420624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0" y="6553200"/>
            <a:ext cx="2286000" cy="304800"/>
          </a:xfrm>
          <a:prstGeom prst="rect">
            <a:avLst/>
          </a:prstGeom>
        </p:spPr>
        <p:txBody>
          <a:bodyPr/>
          <a:lstStyle>
            <a:lvl1pPr>
              <a:defRPr/>
            </a:lvl1pPr>
          </a:lstStyle>
          <a:p>
            <a:pPr>
              <a:defRPr/>
            </a:pPr>
            <a:r>
              <a:rPr lang="en-US" dirty="0" smtClean="0"/>
              <a:t>2013 Midas+ User Symposium</a:t>
            </a:r>
            <a:endParaRPr lang="en-US" dirty="0"/>
          </a:p>
        </p:txBody>
      </p:sp>
      <p:sp>
        <p:nvSpPr>
          <p:cNvPr id="6" name="Slide Number Placeholder 5"/>
          <p:cNvSpPr>
            <a:spLocks noGrp="1"/>
          </p:cNvSpPr>
          <p:nvPr>
            <p:ph type="sldNum" sz="quarter" idx="11"/>
          </p:nvPr>
        </p:nvSpPr>
        <p:spPr>
          <a:ln/>
        </p:spPr>
        <p:txBody>
          <a:bodyPr/>
          <a:lstStyle>
            <a:lvl1pPr>
              <a:defRPr/>
            </a:lvl1pPr>
          </a:lstStyle>
          <a:p>
            <a:r>
              <a:rPr lang="en-US"/>
              <a:t>- </a:t>
            </a:r>
            <a:fld id="{564B8FAF-580E-4909-A416-BFF4BD0747EF}" type="slidenum">
              <a:rPr lang="en-US"/>
              <a:pPr/>
              <a:t>‹#›</a:t>
            </a:fld>
            <a:r>
              <a:rPr lang="en-US"/>
              <a:t> -</a:t>
            </a:r>
          </a:p>
        </p:txBody>
      </p:sp>
    </p:spTree>
    <p:extLst>
      <p:ext uri="{BB962C8B-B14F-4D97-AF65-F5344CB8AC3E}">
        <p14:creationId xmlns:p14="http://schemas.microsoft.com/office/powerpoint/2010/main" val="39351536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0" y="6553200"/>
            <a:ext cx="2286000" cy="304800"/>
          </a:xfrm>
          <a:prstGeom prst="rect">
            <a:avLst/>
          </a:prstGeom>
        </p:spPr>
        <p:txBody>
          <a:bodyPr/>
          <a:lstStyle>
            <a:lvl1pPr>
              <a:defRPr dirty="0" smtClean="0"/>
            </a:lvl1pPr>
          </a:lstStyle>
          <a:p>
            <a:pPr>
              <a:defRPr/>
            </a:pPr>
            <a:r>
              <a:rPr lang="en-US"/>
              <a:t>2013 Midas+ User Symposium</a:t>
            </a:r>
          </a:p>
        </p:txBody>
      </p:sp>
      <p:sp>
        <p:nvSpPr>
          <p:cNvPr id="4" name="Slide Number Placeholder 5"/>
          <p:cNvSpPr>
            <a:spLocks noGrp="1"/>
          </p:cNvSpPr>
          <p:nvPr>
            <p:ph type="sldNum" sz="quarter" idx="11"/>
          </p:nvPr>
        </p:nvSpPr>
        <p:spPr/>
        <p:txBody>
          <a:bodyPr/>
          <a:lstStyle>
            <a:lvl1pPr>
              <a:defRPr/>
            </a:lvl1pPr>
          </a:lstStyle>
          <a:p>
            <a:r>
              <a:rPr lang="en-US"/>
              <a:t>- </a:t>
            </a:r>
            <a:fld id="{D386C06C-5454-408F-82FA-30BB2FB67A15}" type="slidenum">
              <a:rPr lang="en-US"/>
              <a:pPr/>
              <a:t>‹#›</a:t>
            </a:fld>
            <a:r>
              <a:rPr lang="en-US"/>
              <a:t> -</a:t>
            </a:r>
          </a:p>
        </p:txBody>
      </p:sp>
    </p:spTree>
    <p:extLst>
      <p:ext uri="{BB962C8B-B14F-4D97-AF65-F5344CB8AC3E}">
        <p14:creationId xmlns:p14="http://schemas.microsoft.com/office/powerpoint/2010/main" val="30286072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0" y="6553200"/>
            <a:ext cx="2286000" cy="304800"/>
          </a:xfrm>
          <a:prstGeom prst="rect">
            <a:avLst/>
          </a:prstGeom>
        </p:spPr>
        <p:txBody>
          <a:bodyPr/>
          <a:lstStyle>
            <a:lvl1pPr>
              <a:defRPr dirty="0" smtClean="0"/>
            </a:lvl1pPr>
          </a:lstStyle>
          <a:p>
            <a:pPr>
              <a:defRPr/>
            </a:pPr>
            <a:r>
              <a:rPr lang="en-US"/>
              <a:t>2013 Midas+ User Symposium</a:t>
            </a:r>
          </a:p>
        </p:txBody>
      </p:sp>
      <p:sp>
        <p:nvSpPr>
          <p:cNvPr id="3" name="Slide Number Placeholder 5"/>
          <p:cNvSpPr>
            <a:spLocks noGrp="1"/>
          </p:cNvSpPr>
          <p:nvPr>
            <p:ph type="sldNum" sz="quarter" idx="11"/>
          </p:nvPr>
        </p:nvSpPr>
        <p:spPr/>
        <p:txBody>
          <a:bodyPr/>
          <a:lstStyle>
            <a:lvl1pPr>
              <a:defRPr/>
            </a:lvl1pPr>
          </a:lstStyle>
          <a:p>
            <a:r>
              <a:rPr lang="en-US"/>
              <a:t>- </a:t>
            </a:r>
            <a:fld id="{3C837077-564D-45E9-BB5E-CBF6B2E5C7F4}" type="slidenum">
              <a:rPr lang="en-US"/>
              <a:pPr/>
              <a:t>‹#›</a:t>
            </a:fld>
            <a:r>
              <a:rPr lang="en-US"/>
              <a:t> -</a:t>
            </a:r>
          </a:p>
        </p:txBody>
      </p:sp>
    </p:spTree>
    <p:extLst>
      <p:ext uri="{BB962C8B-B14F-4D97-AF65-F5344CB8AC3E}">
        <p14:creationId xmlns:p14="http://schemas.microsoft.com/office/powerpoint/2010/main" val="22653810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No Footer Layou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r>
              <a:rPr lang="en-US"/>
              <a:t>- </a:t>
            </a:r>
            <a:fld id="{B8C44689-A962-4978-A00B-C4A58D391E51}" type="slidenum">
              <a:rPr lang="en-US"/>
              <a:pPr/>
              <a:t>‹#›</a:t>
            </a:fld>
            <a:r>
              <a:rPr lang="en-US"/>
              <a:t> -</a:t>
            </a:r>
          </a:p>
        </p:txBody>
      </p:sp>
      <p:sp>
        <p:nvSpPr>
          <p:cNvPr id="3" name="Date Placeholder 3"/>
          <p:cNvSpPr>
            <a:spLocks noGrp="1"/>
          </p:cNvSpPr>
          <p:nvPr>
            <p:ph type="dt" sz="half" idx="11"/>
          </p:nvPr>
        </p:nvSpPr>
        <p:spPr>
          <a:xfrm>
            <a:off x="0" y="6553200"/>
            <a:ext cx="2286000" cy="304800"/>
          </a:xfrm>
          <a:prstGeom prst="rect">
            <a:avLst/>
          </a:prstGeom>
        </p:spPr>
        <p:txBody>
          <a:bodyPr/>
          <a:lstStyle>
            <a:lvl1pPr>
              <a:defRPr dirty="0" smtClean="0"/>
            </a:lvl1pPr>
          </a:lstStyle>
          <a:p>
            <a:pPr>
              <a:defRPr/>
            </a:pPr>
            <a:r>
              <a:rPr lang="en-US"/>
              <a:t>2013 Midas+ User Symposium</a:t>
            </a:r>
          </a:p>
        </p:txBody>
      </p:sp>
    </p:spTree>
    <p:extLst>
      <p:ext uri="{BB962C8B-B14F-4D97-AF65-F5344CB8AC3E}">
        <p14:creationId xmlns:p14="http://schemas.microsoft.com/office/powerpoint/2010/main" val="191018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Layout">
    <p:spTree>
      <p:nvGrpSpPr>
        <p:cNvPr id="1" name=""/>
        <p:cNvGrpSpPr/>
        <p:nvPr/>
      </p:nvGrpSpPr>
      <p:grpSpPr>
        <a:xfrm>
          <a:off x="0" y="0"/>
          <a:ext cx="0" cy="0"/>
          <a:chOff x="0" y="0"/>
          <a:chExt cx="0" cy="0"/>
        </a:xfrm>
      </p:grpSpPr>
      <p:grpSp>
        <p:nvGrpSpPr>
          <p:cNvPr id="2" name="Group 2"/>
          <p:cNvGrpSpPr>
            <a:grpSpLocks/>
          </p:cNvGrpSpPr>
          <p:nvPr/>
        </p:nvGrpSpPr>
        <p:grpSpPr bwMode="auto">
          <a:xfrm>
            <a:off x="596900" y="2819400"/>
            <a:ext cx="7950200" cy="1504950"/>
            <a:chOff x="396406" y="2743200"/>
            <a:chExt cx="8351189" cy="1581149"/>
          </a:xfrm>
        </p:grpSpPr>
        <p:pic>
          <p:nvPicPr>
            <p:cNvPr id="3" name="Picture 11" descr="xer_3ln_r_rgb 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2511" y="2895600"/>
              <a:ext cx="3245084" cy="142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xer_midas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406" y="2743200"/>
              <a:ext cx="3183374" cy="13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93460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FF Orange RGB-01-01.jpg"/>
          <p:cNvPicPr>
            <a:picLocks noChangeAspect="1"/>
          </p:cNvPicPr>
          <p:nvPr/>
        </p:nvPicPr>
        <p:blipFill>
          <a:blip r:embed="rId2" cstate="print"/>
          <a:srcRect/>
          <a:stretch>
            <a:fillRect/>
          </a:stretch>
        </p:blipFill>
        <p:spPr bwMode="auto">
          <a:xfrm>
            <a:off x="152400" y="152400"/>
            <a:ext cx="8839200" cy="5943600"/>
          </a:xfrm>
          <a:prstGeom prst="rect">
            <a:avLst/>
          </a:prstGeom>
          <a:noFill/>
          <a:ln w="9525">
            <a:noFill/>
            <a:miter lim="800000"/>
            <a:headEnd/>
            <a:tailEnd/>
          </a:ln>
        </p:spPr>
      </p:pic>
      <p:pic>
        <p:nvPicPr>
          <p:cNvPr id="5" name="Picture 12" descr="xer_3ln_r_rgb 300.jpg"/>
          <p:cNvPicPr>
            <a:picLocks noChangeAspect="1"/>
          </p:cNvPicPr>
          <p:nvPr/>
        </p:nvPicPr>
        <p:blipFill>
          <a:blip r:embed="rId3" cstate="print"/>
          <a:srcRect t="14780" b="18938"/>
          <a:stretch>
            <a:fillRect/>
          </a:stretch>
        </p:blipFill>
        <p:spPr bwMode="auto">
          <a:xfrm>
            <a:off x="7124700" y="6172200"/>
            <a:ext cx="1828800" cy="533400"/>
          </a:xfrm>
          <a:prstGeom prst="rect">
            <a:avLst/>
          </a:prstGeom>
          <a:noFill/>
          <a:ln w="9525">
            <a:noFill/>
            <a:miter lim="800000"/>
            <a:headEnd/>
            <a:tailEnd/>
          </a:ln>
        </p:spPr>
      </p:pic>
      <p:sp>
        <p:nvSpPr>
          <p:cNvPr id="34818" name="Rectangle 2"/>
          <p:cNvSpPr>
            <a:spLocks noGrp="1" noChangeArrowheads="1"/>
          </p:cNvSpPr>
          <p:nvPr>
            <p:ph type="ctrTitle"/>
          </p:nvPr>
        </p:nvSpPr>
        <p:spPr>
          <a:xfrm>
            <a:off x="300038" y="273050"/>
            <a:ext cx="8539162" cy="1327150"/>
          </a:xfrm>
        </p:spPr>
        <p:txBody>
          <a:bodyPr bIns="0"/>
          <a:lstStyle>
            <a:lvl1pPr>
              <a:lnSpc>
                <a:spcPct val="80000"/>
              </a:lnSpc>
              <a:defRPr sz="5000">
                <a:solidFill>
                  <a:schemeClr val="bg1"/>
                </a:solidFill>
                <a:latin typeface="+mj-lt"/>
              </a:defRPr>
            </a:lvl1pPr>
          </a:lstStyle>
          <a:p>
            <a:r>
              <a:rPr lang="en-US" smtClean="0"/>
              <a:t>Click to edit Master title style</a:t>
            </a:r>
            <a:endParaRPr lang="en-US" dirty="0"/>
          </a:p>
        </p:txBody>
      </p:sp>
      <p:sp>
        <p:nvSpPr>
          <p:cNvPr id="34819" name="Rectangle 3"/>
          <p:cNvSpPr>
            <a:spLocks noGrp="1" noChangeArrowheads="1"/>
          </p:cNvSpPr>
          <p:nvPr>
            <p:ph type="subTitle" idx="1"/>
          </p:nvPr>
        </p:nvSpPr>
        <p:spPr>
          <a:xfrm>
            <a:off x="300038" y="1598613"/>
            <a:ext cx="8539162" cy="2355850"/>
          </a:xfrm>
        </p:spPr>
        <p:txBody>
          <a:bodyPr/>
          <a:lstStyle>
            <a:lvl1pPr>
              <a:defRPr sz="3200">
                <a:solidFill>
                  <a:schemeClr val="bg1"/>
                </a:solidFill>
                <a:latin typeface="+mj-lt"/>
              </a:defRPr>
            </a:lvl1pPr>
          </a:lstStyle>
          <a:p>
            <a:r>
              <a:rPr lang="en-US" smtClean="0"/>
              <a:t>Click to edit Master subtitle style</a:t>
            </a:r>
            <a:endParaRPr lang="en-US" dirty="0"/>
          </a:p>
        </p:txBody>
      </p:sp>
    </p:spTree>
    <p:extLst>
      <p:ext uri="{BB962C8B-B14F-4D97-AF65-F5344CB8AC3E}">
        <p14:creationId xmlns:p14="http://schemas.microsoft.com/office/powerpoint/2010/main" val="25782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770F5F-BF9B-4DBE-B5E7-374103F70BA5}" type="slidenum">
              <a:rPr lang="en-US"/>
              <a:pPr>
                <a:defRPr/>
              </a:pPr>
              <a:t>‹#›</a:t>
            </a:fld>
            <a:endParaRPr lang="en-US" kern="1200" dirty="0"/>
          </a:p>
        </p:txBody>
      </p:sp>
    </p:spTree>
    <p:extLst>
      <p:ext uri="{BB962C8B-B14F-4D97-AF65-F5344CB8AC3E}">
        <p14:creationId xmlns:p14="http://schemas.microsoft.com/office/powerpoint/2010/main" val="40646066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92100" y="152400"/>
            <a:ext cx="854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92100" y="1431925"/>
            <a:ext cx="854075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Slide Number Placeholder 5"/>
          <p:cNvSpPr>
            <a:spLocks noGrp="1"/>
          </p:cNvSpPr>
          <p:nvPr>
            <p:ph type="sldNum" sz="quarter" idx="4"/>
          </p:nvPr>
        </p:nvSpPr>
        <p:spPr bwMode="auto">
          <a:xfrm>
            <a:off x="8588829" y="6530975"/>
            <a:ext cx="533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4864" rIns="101882" bIns="50941" numCol="1" anchor="ctr" anchorCtr="1" compatLnSpc="1">
            <a:prstTxWarp prst="textNoShape">
              <a:avLst/>
            </a:prstTxWarp>
          </a:bodyPr>
          <a:lstStyle>
            <a:lvl1pPr algn="ctr">
              <a:defRPr sz="900">
                <a:solidFill>
                  <a:srgbClr val="7053AA"/>
                </a:solidFill>
                <a:latin typeface="Arial" charset="0"/>
              </a:defRPr>
            </a:lvl1pPr>
          </a:lstStyle>
          <a:p>
            <a:r>
              <a:rPr lang="en-US" dirty="0" smtClean="0"/>
              <a:t>- </a:t>
            </a:r>
            <a:fld id="{BC919E1C-AC87-49A9-84BF-C2AB04EB827D}" type="slidenum">
              <a:rPr lang="en-US" smtClean="0"/>
              <a:pPr/>
              <a:t>‹#›</a:t>
            </a:fld>
            <a:r>
              <a:rPr lang="en-US" dirty="0" smtClean="0"/>
              <a:t> -</a:t>
            </a:r>
            <a:endParaRPr lang="en-US" dirty="0"/>
          </a:p>
        </p:txBody>
      </p:sp>
    </p:spTree>
    <p:extLst>
      <p:ext uri="{BB962C8B-B14F-4D97-AF65-F5344CB8AC3E}">
        <p14:creationId xmlns:p14="http://schemas.microsoft.com/office/powerpoint/2010/main" val="249399426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Lst>
  <p:timing>
    <p:tnLst>
      <p:par>
        <p:cTn id="1" dur="indefinite" restart="never" nodeType="tmRoot"/>
      </p:par>
    </p:tnLst>
  </p:timing>
  <p:hf hdr="0" ft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marL="342900" indent="-342900" algn="l" rtl="0" eaLnBrk="1" fontAlgn="base" hangingPunct="1">
        <a:lnSpc>
          <a:spcPct val="100000"/>
        </a:lnSpc>
        <a:spcBef>
          <a:spcPts val="1200"/>
        </a:spcBef>
        <a:spcAft>
          <a:spcPct val="0"/>
        </a:spcAft>
        <a:defRPr sz="2400">
          <a:solidFill>
            <a:schemeClr val="tx1"/>
          </a:solidFill>
          <a:latin typeface="+mn-lt"/>
          <a:ea typeface="+mn-ea"/>
          <a:cs typeface="+mn-cs"/>
        </a:defRPr>
      </a:lvl1pPr>
      <a:lvl2pPr marL="227013" indent="-225425" algn="l" rtl="0" eaLnBrk="1" fontAlgn="base" hangingPunct="1">
        <a:lnSpc>
          <a:spcPct val="100000"/>
        </a:lnSpc>
        <a:spcBef>
          <a:spcPts val="1200"/>
        </a:spcBef>
        <a:spcAft>
          <a:spcPct val="0"/>
        </a:spcAft>
        <a:buSzPct val="75000"/>
        <a:buChar char="•"/>
        <a:defRPr sz="2000">
          <a:solidFill>
            <a:schemeClr val="tx1"/>
          </a:solidFill>
          <a:latin typeface="+mn-lt"/>
        </a:defRPr>
      </a:lvl2pPr>
      <a:lvl3pPr marL="457200" indent="-228600" algn="l" rtl="0" eaLnBrk="1" fontAlgn="base" hangingPunct="1">
        <a:lnSpc>
          <a:spcPct val="100000"/>
        </a:lnSpc>
        <a:spcBef>
          <a:spcPts val="600"/>
        </a:spcBef>
        <a:spcAft>
          <a:spcPct val="0"/>
        </a:spcAft>
        <a:buSzPct val="75000"/>
        <a:buFont typeface="Xerox Sans" pitchFamily="50" charset="0"/>
        <a:buChar char="–"/>
        <a:defRPr sz="2000">
          <a:solidFill>
            <a:schemeClr val="tx1"/>
          </a:solidFill>
          <a:latin typeface="+mn-lt"/>
        </a:defRPr>
      </a:lvl3pPr>
      <a:lvl4pPr marL="684213" indent="-225425" algn="l" rtl="0" eaLnBrk="1" fontAlgn="base" hangingPunct="1">
        <a:lnSpc>
          <a:spcPct val="100000"/>
        </a:lnSpc>
        <a:spcBef>
          <a:spcPts val="600"/>
        </a:spcBef>
        <a:spcAft>
          <a:spcPct val="0"/>
        </a:spcAft>
        <a:buSzPct val="75000"/>
        <a:buChar char="•"/>
        <a:defRPr>
          <a:solidFill>
            <a:schemeClr val="tx1"/>
          </a:solidFill>
          <a:latin typeface="+mn-lt"/>
        </a:defRPr>
      </a:lvl4pPr>
      <a:lvl5pPr marL="914400" indent="-228600" algn="l" rtl="0" eaLnBrk="1" fontAlgn="base" hangingPunct="1">
        <a:lnSpc>
          <a:spcPct val="100000"/>
        </a:lnSpc>
        <a:spcBef>
          <a:spcPts val="6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2100" y="152400"/>
            <a:ext cx="8540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92100" y="1431925"/>
            <a:ext cx="8540750" cy="451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Slide Number Placeholder 5"/>
          <p:cNvSpPr>
            <a:spLocks noGrp="1"/>
          </p:cNvSpPr>
          <p:nvPr>
            <p:ph type="sldNum" sz="quarter" idx="4"/>
          </p:nvPr>
        </p:nvSpPr>
        <p:spPr>
          <a:xfrm>
            <a:off x="304800" y="6302375"/>
            <a:ext cx="534988" cy="403225"/>
          </a:xfrm>
          <a:prstGeom prst="rect">
            <a:avLst/>
          </a:prstGeom>
          <a:noFill/>
        </p:spPr>
        <p:txBody>
          <a:bodyPr lIns="101882" tIns="54864" rIns="101882" bIns="50941" anchor="ctr" anchorCtr="1"/>
          <a:lstStyle>
            <a:lvl1pPr algn="ctr">
              <a:defRPr sz="1100" kern="0" baseline="0">
                <a:solidFill>
                  <a:srgbClr val="737373"/>
                </a:solidFill>
                <a:latin typeface="+mn-lt"/>
              </a:defRPr>
            </a:lvl1pPr>
          </a:lstStyle>
          <a:p>
            <a:pPr>
              <a:defRPr/>
            </a:pPr>
            <a:fld id="{6389E205-760C-4FAF-9650-095FFEE28B05}" type="slidenum">
              <a:rPr lang="en-US"/>
              <a:pPr>
                <a:defRPr/>
              </a:pPr>
              <a:t>‹#›</a:t>
            </a:fld>
            <a:endParaRPr lang="en-US" dirty="0"/>
          </a:p>
        </p:txBody>
      </p:sp>
      <p:pic>
        <p:nvPicPr>
          <p:cNvPr id="1031" name="Picture 7" descr="xer_3ln_r_rgb 300.jpg"/>
          <p:cNvPicPr>
            <a:picLocks noChangeAspect="1"/>
          </p:cNvPicPr>
          <p:nvPr/>
        </p:nvPicPr>
        <p:blipFill>
          <a:blip r:embed="rId9" cstate="print"/>
          <a:srcRect t="14780" b="18938"/>
          <a:stretch>
            <a:fillRect/>
          </a:stretch>
        </p:blipFill>
        <p:spPr bwMode="auto">
          <a:xfrm>
            <a:off x="7124700" y="6172200"/>
            <a:ext cx="1828800" cy="533400"/>
          </a:xfrm>
          <a:prstGeom prst="rect">
            <a:avLst/>
          </a:prstGeom>
          <a:noFill/>
          <a:ln w="9525">
            <a:noFill/>
            <a:miter lim="800000"/>
            <a:headEnd/>
            <a:tailEnd/>
          </a:ln>
        </p:spPr>
      </p:pic>
    </p:spTree>
    <p:extLst>
      <p:ext uri="{BB962C8B-B14F-4D97-AF65-F5344CB8AC3E}">
        <p14:creationId xmlns:p14="http://schemas.microsoft.com/office/powerpoint/2010/main" val="256757716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Lst>
  <p:hf hd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Xerox Sans Light" pitchFamily="50" charset="0"/>
        </a:defRPr>
      </a:lvl6pPr>
      <a:lvl7pPr marL="914400" algn="l" rtl="0" eaLnBrk="1" fontAlgn="base" hangingPunct="1">
        <a:spcBef>
          <a:spcPct val="0"/>
        </a:spcBef>
        <a:spcAft>
          <a:spcPct val="0"/>
        </a:spcAft>
        <a:defRPr sz="2800">
          <a:solidFill>
            <a:schemeClr val="tx2"/>
          </a:solidFill>
          <a:latin typeface="Xerox Sans Light" pitchFamily="50" charset="0"/>
        </a:defRPr>
      </a:lvl7pPr>
      <a:lvl8pPr marL="1371600" algn="l" rtl="0" eaLnBrk="1" fontAlgn="base" hangingPunct="1">
        <a:spcBef>
          <a:spcPct val="0"/>
        </a:spcBef>
        <a:spcAft>
          <a:spcPct val="0"/>
        </a:spcAft>
        <a:defRPr sz="2800">
          <a:solidFill>
            <a:schemeClr val="tx2"/>
          </a:solidFill>
          <a:latin typeface="Xerox Sans Light" pitchFamily="50" charset="0"/>
        </a:defRPr>
      </a:lvl8pPr>
      <a:lvl9pPr marL="1828800" algn="l" rtl="0" eaLnBrk="1" fontAlgn="base" hangingPunct="1">
        <a:spcBef>
          <a:spcPct val="0"/>
        </a:spcBef>
        <a:spcAft>
          <a:spcPct val="0"/>
        </a:spcAft>
        <a:defRPr sz="2800">
          <a:solidFill>
            <a:schemeClr val="tx2"/>
          </a:solidFill>
          <a:latin typeface="Xerox Sans Light" pitchFamily="50" charset="0"/>
        </a:defRPr>
      </a:lvl9pPr>
    </p:titleStyle>
    <p:bodyStyle>
      <a:lvl1pPr algn="l" rtl="0" eaLnBrk="0" fontAlgn="base" hangingPunct="0">
        <a:lnSpc>
          <a:spcPct val="90000"/>
        </a:lnSpc>
        <a:spcBef>
          <a:spcPct val="30000"/>
        </a:spcBef>
        <a:spcAft>
          <a:spcPct val="0"/>
        </a:spcAft>
        <a:defRPr sz="2000">
          <a:solidFill>
            <a:schemeClr val="tx1"/>
          </a:solidFill>
          <a:latin typeface="+mn-lt"/>
          <a:ea typeface="+mn-ea"/>
          <a:cs typeface="+mn-cs"/>
        </a:defRPr>
      </a:lvl1pPr>
      <a:lvl2pPr marL="227013" indent="-225425" algn="l" rtl="0" eaLnBrk="0" fontAlgn="base" hangingPunct="0">
        <a:lnSpc>
          <a:spcPct val="90000"/>
        </a:lnSpc>
        <a:spcBef>
          <a:spcPct val="30000"/>
        </a:spcBef>
        <a:spcAft>
          <a:spcPct val="0"/>
        </a:spcAft>
        <a:buSzPct val="75000"/>
        <a:buChar char="•"/>
        <a:defRPr sz="2000">
          <a:solidFill>
            <a:schemeClr val="tx1"/>
          </a:solidFill>
          <a:latin typeface="+mn-lt"/>
        </a:defRPr>
      </a:lvl2pPr>
      <a:lvl3pPr marL="457200" indent="-228600" algn="l" rtl="0" eaLnBrk="0" fontAlgn="base" hangingPunct="0">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213" indent="-225425" algn="l" rtl="0" eaLnBrk="0" fontAlgn="base" hangingPunct="0">
        <a:lnSpc>
          <a:spcPct val="90000"/>
        </a:lnSpc>
        <a:spcBef>
          <a:spcPct val="30000"/>
        </a:spcBef>
        <a:spcAft>
          <a:spcPct val="0"/>
        </a:spcAft>
        <a:buSzPct val="75000"/>
        <a:buChar char="•"/>
        <a:defRPr>
          <a:solidFill>
            <a:schemeClr val="tx1"/>
          </a:solidFill>
          <a:latin typeface="+mn-lt"/>
        </a:defRPr>
      </a:lvl4pPr>
      <a:lvl5pPr marL="914400" indent="-228600" algn="l" rtl="0" eaLnBrk="0" fontAlgn="base" hangingPunct="0">
        <a:lnSpc>
          <a:spcPct val="90000"/>
        </a:lnSpc>
        <a:spcBef>
          <a:spcPct val="30000"/>
        </a:spcBef>
        <a:spcAft>
          <a:spcPct val="0"/>
        </a:spcAft>
        <a:buSzPct val="75000"/>
        <a:buFont typeface="Xerox Sans" pitchFamily="50" charset="0"/>
        <a:buChar char="–"/>
        <a:defRPr>
          <a:solidFill>
            <a:schemeClr val="tx1"/>
          </a:solidFill>
          <a:latin typeface="+mn-lt"/>
        </a:defRPr>
      </a:lvl5pPr>
      <a:lvl6pPr marL="13716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8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60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200" indent="-228600"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Free Lav-01.jpg"/>
          <p:cNvPicPr>
            <a:picLocks noChangeAspect="1"/>
          </p:cNvPicPr>
          <p:nvPr/>
        </p:nvPicPr>
        <p:blipFill>
          <a:blip r:embed="rId3">
            <a:extLst>
              <a:ext uri="{28A0092B-C50C-407E-A947-70E740481C1C}">
                <a14:useLocalDpi xmlns:a14="http://schemas.microsoft.com/office/drawing/2010/main" val="0"/>
              </a:ext>
            </a:extLst>
          </a:blip>
          <a:srcRect t="33333" r="104" b="15610"/>
          <a:stretch>
            <a:fillRect/>
          </a:stretch>
        </p:blipFill>
        <p:spPr bwMode="auto">
          <a:xfrm>
            <a:off x="0" y="2667000"/>
            <a:ext cx="9144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xer_midas_rgb cop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763" y="6086475"/>
            <a:ext cx="17875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xer_3ln_r_rgb 300.jpg"/>
          <p:cNvPicPr>
            <a:picLocks noChangeAspect="1"/>
          </p:cNvPicPr>
          <p:nvPr/>
        </p:nvPicPr>
        <p:blipFill>
          <a:blip r:embed="rId5">
            <a:extLst>
              <a:ext uri="{28A0092B-C50C-407E-A947-70E740481C1C}">
                <a14:useLocalDpi xmlns:a14="http://schemas.microsoft.com/office/drawing/2010/main" val="0"/>
              </a:ext>
            </a:extLst>
          </a:blip>
          <a:srcRect t="14780" b="18938"/>
          <a:stretch>
            <a:fillRect/>
          </a:stretch>
        </p:blipFill>
        <p:spPr bwMode="auto">
          <a:xfrm>
            <a:off x="7124700" y="6172200"/>
            <a:ext cx="182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p:cNvSpPr>
            <a:spLocks noGrp="1"/>
          </p:cNvSpPr>
          <p:nvPr>
            <p:ph type="ctrTitle"/>
          </p:nvPr>
        </p:nvSpPr>
        <p:spPr>
          <a:xfrm>
            <a:off x="300038" y="273050"/>
            <a:ext cx="8539162" cy="1327150"/>
          </a:xfrm>
        </p:spPr>
        <p:txBody>
          <a:bodyPr/>
          <a:lstStyle/>
          <a:p>
            <a:r>
              <a:rPr lang="en-US" dirty="0" smtClean="0">
                <a:solidFill>
                  <a:srgbClr val="7030A0"/>
                </a:solidFill>
              </a:rPr>
              <a:t>Midas+ Xerox</a:t>
            </a:r>
          </a:p>
        </p:txBody>
      </p:sp>
      <p:sp>
        <p:nvSpPr>
          <p:cNvPr id="11" name="Subtitle 10"/>
          <p:cNvSpPr>
            <a:spLocks noGrp="1"/>
          </p:cNvSpPr>
          <p:nvPr>
            <p:ph type="subTitle" idx="1"/>
          </p:nvPr>
        </p:nvSpPr>
        <p:spPr>
          <a:xfrm>
            <a:off x="390690" y="1447800"/>
            <a:ext cx="8539162" cy="914400"/>
          </a:xfrm>
        </p:spPr>
        <p:txBody>
          <a:bodyPr/>
          <a:lstStyle/>
          <a:p>
            <a:pPr>
              <a:defRPr/>
            </a:pPr>
            <a:r>
              <a:rPr lang="en-US" b="1" dirty="0" smtClean="0">
                <a:solidFill>
                  <a:schemeClr val="tx1"/>
                </a:solidFill>
              </a:rPr>
              <a:t>Hospital Readmission Penalty Forecaster</a:t>
            </a:r>
            <a:endParaRPr lang="en-US" b="1" dirty="0">
              <a:solidFill>
                <a:schemeClr val="tx1"/>
              </a:solidFill>
            </a:endParaRPr>
          </a:p>
          <a:p>
            <a:pPr>
              <a:defRPr/>
            </a:pPr>
            <a:endParaRPr lang="en-US" sz="2400" dirty="0">
              <a:solidFill>
                <a:schemeClr val="tx1"/>
              </a:solidFill>
            </a:endParaRPr>
          </a:p>
          <a:p>
            <a:endParaRPr lang="en-GB" sz="2400" dirty="0">
              <a:solidFill>
                <a:schemeClr val="tx1"/>
              </a:solidFill>
            </a:endParaRPr>
          </a:p>
        </p:txBody>
      </p:sp>
    </p:spTree>
    <p:extLst>
      <p:ext uri="{BB962C8B-B14F-4D97-AF65-F5344CB8AC3E}">
        <p14:creationId xmlns:p14="http://schemas.microsoft.com/office/powerpoint/2010/main" val="391544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Identify Hospitals and Populations at Highest Risk for Readmission Penalties 2 Years Earlier!</a:t>
            </a:r>
          </a:p>
        </p:txBody>
      </p:sp>
      <p:sp>
        <p:nvSpPr>
          <p:cNvPr id="4" name="Slide Number Placeholder 3"/>
          <p:cNvSpPr>
            <a:spLocks noGrp="1"/>
          </p:cNvSpPr>
          <p:nvPr>
            <p:ph type="sldNum" sz="quarter" idx="11"/>
          </p:nvPr>
        </p:nvSpPr>
        <p:spPr/>
        <p:txBody>
          <a:bodyPr/>
          <a:lstStyle/>
          <a:p>
            <a:r>
              <a:rPr lang="en-US" smtClean="0"/>
              <a:t>- </a:t>
            </a:r>
            <a:fld id="{D386C06C-5454-408F-82FA-30BB2FB67A15}" type="slidenum">
              <a:rPr lang="en-US" smtClean="0"/>
              <a:pPr/>
              <a:t>10</a:t>
            </a:fld>
            <a:r>
              <a:rPr lang="en-US" smtClean="0"/>
              <a:t> -</a:t>
            </a:r>
            <a:endParaRPr lang="en-US"/>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8" y="4495800"/>
            <a:ext cx="8252080" cy="19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4086607463"/>
              </p:ext>
            </p:extLst>
          </p:nvPr>
        </p:nvGraphicFramePr>
        <p:xfrm>
          <a:off x="465647" y="1752600"/>
          <a:ext cx="8382001" cy="2514600"/>
        </p:xfrm>
        <a:graphic>
          <a:graphicData uri="http://schemas.openxmlformats.org/drawingml/2006/table">
            <a:tbl>
              <a:tblPr>
                <a:tableStyleId>{775DCB02-9BB8-47FD-8907-85C794F793BA}</a:tableStyleId>
              </a:tblPr>
              <a:tblGrid>
                <a:gridCol w="1363153"/>
                <a:gridCol w="1328316"/>
                <a:gridCol w="1768679"/>
                <a:gridCol w="1627405"/>
                <a:gridCol w="2294448"/>
              </a:tblGrid>
              <a:tr h="161925">
                <a:tc>
                  <a:txBody>
                    <a:bodyPr/>
                    <a:lstStyle/>
                    <a:p>
                      <a:pPr algn="ctr" fontAlgn="b"/>
                      <a:r>
                        <a:rPr lang="en-US" sz="1600" b="1" u="none" strike="noStrike" dirty="0" smtClean="0">
                          <a:effectLst/>
                        </a:rPr>
                        <a:t>Clinical Cohort</a:t>
                      </a:r>
                      <a:endParaRPr lang="en-US" sz="1600" b="1" i="0" u="none" strike="noStrike" dirty="0">
                        <a:solidFill>
                          <a:srgbClr val="FFFFFF"/>
                        </a:solidFill>
                        <a:effectLst/>
                        <a:latin typeface="Arial"/>
                      </a:endParaRPr>
                    </a:p>
                  </a:txBody>
                  <a:tcPr marL="9525" marR="9525" marT="9525" marB="0" anchor="b"/>
                </a:tc>
                <a:tc>
                  <a:txBody>
                    <a:bodyPr/>
                    <a:lstStyle/>
                    <a:p>
                      <a:pPr algn="ctr" fontAlgn="b"/>
                      <a:r>
                        <a:rPr lang="en-US" sz="1600" b="1" u="none" strike="noStrike" dirty="0">
                          <a:effectLst/>
                        </a:rPr>
                        <a:t>Index Admissions </a:t>
                      </a:r>
                      <a:r>
                        <a:rPr lang="en-US" sz="1600" b="1" u="none" strike="noStrike" dirty="0" smtClean="0">
                          <a:effectLst/>
                        </a:rPr>
                        <a:t> FY 2017</a:t>
                      </a:r>
                      <a:endParaRPr lang="en-US" sz="1600" b="1" i="0" u="none" strike="noStrike" dirty="0">
                        <a:solidFill>
                          <a:srgbClr val="FFFFFF"/>
                        </a:solidFill>
                        <a:effectLst/>
                        <a:latin typeface="Arial"/>
                      </a:endParaRPr>
                    </a:p>
                  </a:txBody>
                  <a:tcPr marL="9525" marR="9525" marT="9525" marB="0" anchor="b"/>
                </a:tc>
                <a:tc>
                  <a:txBody>
                    <a:bodyPr/>
                    <a:lstStyle/>
                    <a:p>
                      <a:pPr algn="ctr" fontAlgn="b"/>
                      <a:r>
                        <a:rPr lang="en-US" sz="1600" b="1" u="none" strike="noStrike" dirty="0">
                          <a:effectLst/>
                        </a:rPr>
                        <a:t>Adjusted </a:t>
                      </a:r>
                      <a:r>
                        <a:rPr lang="en-US" sz="1600" b="1" u="none" strike="noStrike" dirty="0" smtClean="0">
                          <a:effectLst/>
                        </a:rPr>
                        <a:t>Readmits           FY 2017</a:t>
                      </a:r>
                      <a:endParaRPr lang="en-US" sz="1600" b="1" i="0" u="none" strike="noStrike" dirty="0">
                        <a:solidFill>
                          <a:srgbClr val="FFFFFF"/>
                        </a:solidFill>
                        <a:effectLst/>
                        <a:latin typeface="Arial"/>
                      </a:endParaRPr>
                    </a:p>
                  </a:txBody>
                  <a:tcPr marL="9525" marR="9525" marT="9525" marB="0" anchor="b"/>
                </a:tc>
                <a:tc>
                  <a:txBody>
                    <a:bodyPr/>
                    <a:lstStyle/>
                    <a:p>
                      <a:pPr algn="ctr" fontAlgn="b"/>
                      <a:r>
                        <a:rPr lang="en-US" sz="1600" b="1" u="none" strike="noStrike" dirty="0">
                          <a:effectLst/>
                        </a:rPr>
                        <a:t>Excess Readmits </a:t>
                      </a:r>
                      <a:r>
                        <a:rPr lang="en-US" sz="1600" b="1" u="none" strike="noStrike" dirty="0" smtClean="0">
                          <a:effectLst/>
                        </a:rPr>
                        <a:t>       FY 2017</a:t>
                      </a:r>
                      <a:endParaRPr lang="en-US" sz="1600" b="1" i="0" u="none" strike="noStrike" dirty="0">
                        <a:solidFill>
                          <a:srgbClr val="FFFFFF"/>
                        </a:solidFill>
                        <a:effectLst/>
                        <a:latin typeface="Arial"/>
                      </a:endParaRPr>
                    </a:p>
                  </a:txBody>
                  <a:tcPr marL="9525" marR="9525" marT="9525" marB="0" anchor="b"/>
                </a:tc>
                <a:tc>
                  <a:txBody>
                    <a:bodyPr/>
                    <a:lstStyle/>
                    <a:p>
                      <a:pPr algn="ctr" fontAlgn="b"/>
                      <a:r>
                        <a:rPr lang="en-US" sz="1600" b="1" u="none" strike="noStrike" dirty="0">
                          <a:effectLst/>
                        </a:rPr>
                        <a:t>Penalties per </a:t>
                      </a:r>
                      <a:r>
                        <a:rPr lang="en-US" sz="1600" b="1" u="none" strike="noStrike" dirty="0" smtClean="0">
                          <a:effectLst/>
                        </a:rPr>
                        <a:t>Topic          FY 2017</a:t>
                      </a:r>
                      <a:endParaRPr lang="en-US" sz="1600" b="1" i="0" u="none" strike="noStrike" dirty="0">
                        <a:solidFill>
                          <a:srgbClr val="FFFFFF"/>
                        </a:solidFill>
                        <a:effectLst/>
                        <a:latin typeface="Arial"/>
                      </a:endParaRPr>
                    </a:p>
                  </a:txBody>
                  <a:tcPr marL="9525" marR="9525" marT="9525" marB="0" anchor="b"/>
                </a:tc>
              </a:tr>
              <a:tr h="161925">
                <a:tc>
                  <a:txBody>
                    <a:bodyPr/>
                    <a:lstStyle/>
                    <a:p>
                      <a:pPr algn="l" fontAlgn="b"/>
                      <a:r>
                        <a:rPr lang="en-US" sz="1600" u="none" strike="noStrike" dirty="0">
                          <a:effectLst/>
                        </a:rPr>
                        <a:t>Acute MI</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157</a:t>
                      </a:r>
                      <a:endParaRPr lang="en-US" sz="1600" b="0" i="0" u="none" strike="noStrike" dirty="0">
                        <a:effectLst/>
                        <a:latin typeface="Arial"/>
                      </a:endParaRPr>
                    </a:p>
                  </a:txBody>
                  <a:tcPr marL="9525" marR="9525" marT="9525" marB="0" anchor="b"/>
                </a:tc>
                <a:tc>
                  <a:txBody>
                    <a:bodyPr/>
                    <a:lstStyle/>
                    <a:p>
                      <a:pPr algn="ctr" fontAlgn="b"/>
                      <a:r>
                        <a:rPr lang="en-US" sz="1600" u="none" strike="noStrike">
                          <a:effectLst/>
                        </a:rPr>
                        <a:t>36</a:t>
                      </a:r>
                      <a:endParaRPr lang="en-US" sz="1600" b="0" i="0" u="none" strike="noStrike">
                        <a:effectLst/>
                        <a:latin typeface="Arial"/>
                      </a:endParaRPr>
                    </a:p>
                  </a:txBody>
                  <a:tcPr marL="9525" marR="9525" marT="9525" marB="0" anchor="b"/>
                </a:tc>
                <a:tc>
                  <a:txBody>
                    <a:bodyPr/>
                    <a:lstStyle/>
                    <a:p>
                      <a:pPr algn="ctr" fontAlgn="b"/>
                      <a:r>
                        <a:rPr lang="en-US" sz="1600" u="none" strike="noStrike">
                          <a:effectLst/>
                        </a:rPr>
                        <a:t>8.88</a:t>
                      </a:r>
                      <a:endParaRPr lang="en-US" sz="1600" b="0" i="0" u="none" strike="noStrike">
                        <a:effectLst/>
                        <a:latin typeface="Arial"/>
                      </a:endParaRPr>
                    </a:p>
                  </a:txBody>
                  <a:tcPr marL="9525" marR="9525" marT="9525" marB="0" anchor="b"/>
                </a:tc>
                <a:tc>
                  <a:txBody>
                    <a:bodyPr/>
                    <a:lstStyle/>
                    <a:p>
                      <a:pPr algn="ctr" fontAlgn="b"/>
                      <a:r>
                        <a:rPr lang="en-US" sz="1600" u="none" strike="noStrike">
                          <a:effectLst/>
                        </a:rPr>
                        <a:t>$106,279.83</a:t>
                      </a:r>
                      <a:endParaRPr lang="en-US" sz="1600" b="0" i="0" u="none" strike="noStrike">
                        <a:effectLst/>
                        <a:latin typeface="Arial"/>
                      </a:endParaRPr>
                    </a:p>
                  </a:txBody>
                  <a:tcPr marL="9525" marR="9525" marT="9525" marB="0" anchor="b"/>
                </a:tc>
              </a:tr>
              <a:tr h="161925">
                <a:tc>
                  <a:txBody>
                    <a:bodyPr/>
                    <a:lstStyle/>
                    <a:p>
                      <a:pPr algn="l" fontAlgn="b"/>
                      <a:r>
                        <a:rPr lang="en-US" sz="1600" u="none" strike="noStrike" dirty="0">
                          <a:effectLst/>
                        </a:rPr>
                        <a:t>CHF</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178</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58</a:t>
                      </a:r>
                      <a:endParaRPr lang="en-US" sz="1600" b="0" i="0" u="none" strike="noStrike" dirty="0">
                        <a:effectLst/>
                        <a:latin typeface="Arial"/>
                      </a:endParaRPr>
                    </a:p>
                  </a:txBody>
                  <a:tcPr marL="9525" marR="9525" marT="9525" marB="0" anchor="b"/>
                </a:tc>
                <a:tc>
                  <a:txBody>
                    <a:bodyPr/>
                    <a:lstStyle/>
                    <a:p>
                      <a:pPr algn="ctr" fontAlgn="b"/>
                      <a:r>
                        <a:rPr lang="en-US" sz="1600" u="none" strike="noStrike">
                          <a:effectLst/>
                        </a:rPr>
                        <a:t>20.33</a:t>
                      </a:r>
                      <a:endParaRPr lang="en-US" sz="1600" b="0" i="0" u="none" strike="noStrike">
                        <a:effectLst/>
                        <a:latin typeface="Arial"/>
                      </a:endParaRPr>
                    </a:p>
                  </a:txBody>
                  <a:tcPr marL="9525" marR="9525" marT="9525" marB="0" anchor="b"/>
                </a:tc>
                <a:tc>
                  <a:txBody>
                    <a:bodyPr/>
                    <a:lstStyle/>
                    <a:p>
                      <a:pPr algn="ctr" fontAlgn="b"/>
                      <a:r>
                        <a:rPr lang="en-US" sz="1600" u="none" strike="noStrike">
                          <a:effectLst/>
                        </a:rPr>
                        <a:t>$125,748.03</a:t>
                      </a:r>
                      <a:endParaRPr lang="en-US" sz="1600" b="0" i="0" u="none" strike="noStrike">
                        <a:effectLst/>
                        <a:latin typeface="Arial"/>
                      </a:endParaRPr>
                    </a:p>
                  </a:txBody>
                  <a:tcPr marL="9525" marR="9525" marT="9525" marB="0" anchor="b"/>
                </a:tc>
              </a:tr>
              <a:tr h="161925">
                <a:tc>
                  <a:txBody>
                    <a:bodyPr/>
                    <a:lstStyle/>
                    <a:p>
                      <a:pPr algn="l" fontAlgn="b"/>
                      <a:r>
                        <a:rPr lang="en-US" sz="1600" u="none" strike="noStrike" dirty="0">
                          <a:effectLst/>
                        </a:rPr>
                        <a:t>COPD</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183</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46</a:t>
                      </a:r>
                      <a:endParaRPr lang="en-US" sz="1600" b="0" i="0" u="none" strike="noStrike" dirty="0">
                        <a:effectLst/>
                        <a:latin typeface="Arial"/>
                      </a:endParaRPr>
                    </a:p>
                  </a:txBody>
                  <a:tcPr marL="9525" marR="9525" marT="9525" marB="0" anchor="b"/>
                </a:tc>
                <a:tc>
                  <a:txBody>
                    <a:bodyPr/>
                    <a:lstStyle/>
                    <a:p>
                      <a:pPr algn="ctr" fontAlgn="b"/>
                      <a:r>
                        <a:rPr lang="en-US" sz="1600" u="none" strike="noStrike">
                          <a:effectLst/>
                        </a:rPr>
                        <a:t>12.47</a:t>
                      </a:r>
                      <a:endParaRPr lang="en-US" sz="1600" b="0" i="0" u="none" strike="noStrike">
                        <a:effectLst/>
                        <a:latin typeface="Arial"/>
                      </a:endParaRPr>
                    </a:p>
                  </a:txBody>
                  <a:tcPr marL="9525" marR="9525" marT="9525" marB="0" anchor="b"/>
                </a:tc>
                <a:tc>
                  <a:txBody>
                    <a:bodyPr/>
                    <a:lstStyle/>
                    <a:p>
                      <a:pPr algn="ctr" fontAlgn="b"/>
                      <a:r>
                        <a:rPr lang="en-US" sz="1600" u="none" strike="noStrike">
                          <a:effectLst/>
                        </a:rPr>
                        <a:t>$79,498.86</a:t>
                      </a:r>
                      <a:endParaRPr lang="en-US" sz="1600" b="0" i="0" u="none" strike="noStrike">
                        <a:effectLst/>
                        <a:latin typeface="Arial"/>
                      </a:endParaRPr>
                    </a:p>
                  </a:txBody>
                  <a:tcPr marL="9525" marR="9525" marT="9525" marB="0" anchor="b"/>
                </a:tc>
              </a:tr>
              <a:tr h="161925">
                <a:tc>
                  <a:txBody>
                    <a:bodyPr/>
                    <a:lstStyle/>
                    <a:p>
                      <a:pPr algn="l" fontAlgn="b"/>
                      <a:r>
                        <a:rPr lang="en-US" sz="1600" u="none" strike="noStrike" dirty="0">
                          <a:effectLst/>
                        </a:rPr>
                        <a:t>Pneumonia</a:t>
                      </a:r>
                      <a:endParaRPr lang="en-US" sz="1600" b="0" i="0" u="none" strike="noStrike" dirty="0">
                        <a:effectLst/>
                        <a:latin typeface="Arial"/>
                      </a:endParaRPr>
                    </a:p>
                  </a:txBody>
                  <a:tcPr marL="9525" marR="9525" marT="9525" marB="0" anchor="b"/>
                </a:tc>
                <a:tc>
                  <a:txBody>
                    <a:bodyPr/>
                    <a:lstStyle/>
                    <a:p>
                      <a:pPr algn="ctr" fontAlgn="b"/>
                      <a:r>
                        <a:rPr lang="en-US" sz="1600" u="none" strike="noStrike">
                          <a:effectLst/>
                        </a:rPr>
                        <a:t>140</a:t>
                      </a:r>
                      <a:endParaRPr lang="en-US" sz="1600" b="0" i="0" u="none" strike="noStrike">
                        <a:effectLst/>
                        <a:latin typeface="Arial"/>
                      </a:endParaRPr>
                    </a:p>
                  </a:txBody>
                  <a:tcPr marL="9525" marR="9525" marT="9525" marB="0" anchor="b"/>
                </a:tc>
                <a:tc>
                  <a:txBody>
                    <a:bodyPr/>
                    <a:lstStyle/>
                    <a:p>
                      <a:pPr algn="ctr" fontAlgn="b"/>
                      <a:r>
                        <a:rPr lang="en-US" sz="1600" u="none" strike="noStrike" dirty="0">
                          <a:effectLst/>
                        </a:rPr>
                        <a:t>32</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9.90</a:t>
                      </a:r>
                      <a:endParaRPr lang="en-US" sz="1600" b="0" i="0" u="none" strike="noStrike" dirty="0">
                        <a:effectLst/>
                        <a:latin typeface="Arial"/>
                      </a:endParaRPr>
                    </a:p>
                  </a:txBody>
                  <a:tcPr marL="9525" marR="9525" marT="9525" marB="0" anchor="b"/>
                </a:tc>
                <a:tc>
                  <a:txBody>
                    <a:bodyPr/>
                    <a:lstStyle/>
                    <a:p>
                      <a:pPr algn="ctr" fontAlgn="b"/>
                      <a:r>
                        <a:rPr lang="en-US" sz="1600" u="none" strike="noStrike">
                          <a:effectLst/>
                        </a:rPr>
                        <a:t>$58,503.09</a:t>
                      </a:r>
                      <a:endParaRPr lang="en-US" sz="1600" b="0" i="0" u="none" strike="noStrike">
                        <a:effectLst/>
                        <a:latin typeface="Arial"/>
                      </a:endParaRPr>
                    </a:p>
                  </a:txBody>
                  <a:tcPr marL="9525" marR="9525" marT="9525" marB="0" anchor="b"/>
                </a:tc>
              </a:tr>
              <a:tr h="161925">
                <a:tc>
                  <a:txBody>
                    <a:bodyPr/>
                    <a:lstStyle/>
                    <a:p>
                      <a:pPr algn="l" fontAlgn="b"/>
                      <a:r>
                        <a:rPr lang="en-US" sz="1600" u="none" strike="noStrike" dirty="0">
                          <a:effectLst/>
                        </a:rPr>
                        <a:t>Total Joint</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129</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8</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3.79</a:t>
                      </a:r>
                      <a:endParaRPr lang="en-US" sz="1600" b="0" i="0" u="none" strike="noStrike" dirty="0">
                        <a:effectLst/>
                        <a:latin typeface="Arial"/>
                      </a:endParaRPr>
                    </a:p>
                  </a:txBody>
                  <a:tcPr marL="9525" marR="9525" marT="9525" marB="0" anchor="b"/>
                </a:tc>
                <a:tc>
                  <a:txBody>
                    <a:bodyPr/>
                    <a:lstStyle/>
                    <a:p>
                      <a:pPr algn="ctr" fontAlgn="b"/>
                      <a:r>
                        <a:rPr lang="en-US" sz="1600" u="none" strike="noStrike" dirty="0">
                          <a:effectLst/>
                        </a:rPr>
                        <a:t>$40,006.30</a:t>
                      </a:r>
                      <a:endParaRPr lang="en-US" sz="1600" b="0" i="0" u="none" strike="noStrike" dirty="0">
                        <a:effectLst/>
                        <a:latin typeface="Arial"/>
                      </a:endParaRPr>
                    </a:p>
                  </a:txBody>
                  <a:tcPr marL="9525" marR="9525" marT="9525" marB="0" anchor="b"/>
                </a:tc>
              </a:tr>
              <a:tr h="161925">
                <a:tc>
                  <a:txBody>
                    <a:bodyPr/>
                    <a:lstStyle/>
                    <a:p>
                      <a:pPr marL="0" algn="l" defTabSz="914400" rtl="0" eaLnBrk="1" fontAlgn="b" latinLnBrk="0" hangingPunct="1"/>
                      <a:r>
                        <a:rPr lang="en-US" sz="1600" u="none" strike="noStrike" kern="1200" dirty="0" smtClean="0">
                          <a:effectLst/>
                        </a:rPr>
                        <a:t>CABG</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smtClean="0">
                          <a:effectLst/>
                        </a:rPr>
                        <a:t>82</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smtClean="0">
                          <a:effectLst/>
                        </a:rPr>
                        <a:t>9</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smtClean="0">
                          <a:effectLst/>
                        </a:rPr>
                        <a:t>(2.21)</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sz="1600" u="none" strike="noStrike" kern="1200" dirty="0" smtClean="0">
                          <a:effectLst/>
                        </a:rPr>
                        <a:t>$0</a:t>
                      </a:r>
                      <a:endParaRPr lang="en-US" sz="1600" u="none" strike="noStrike" kern="1200" dirty="0">
                        <a:solidFill>
                          <a:schemeClr val="dk1"/>
                        </a:solidFill>
                        <a:effectLst/>
                        <a:latin typeface="+mn-lt"/>
                        <a:ea typeface="+mn-ea"/>
                        <a:cs typeface="+mn-cs"/>
                      </a:endParaRPr>
                    </a:p>
                  </a:txBody>
                  <a:tcPr marL="9525" marR="9525" marT="9525" marB="0" anchor="b"/>
                </a:tc>
              </a:tr>
              <a:tr h="161925">
                <a:tc>
                  <a:txBody>
                    <a:bodyPr/>
                    <a:lstStyle/>
                    <a:p>
                      <a:pPr marL="0" algn="l" defTabSz="914400" rtl="0" eaLnBrk="1" fontAlgn="b" latinLnBrk="0" hangingPunct="1"/>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algn="ctr" fontAlgn="b"/>
                      <a:endParaRPr lang="en-US" sz="1600" b="0" i="0" u="none" strike="noStrike">
                        <a:effectLst/>
                        <a:latin typeface="Arial"/>
                      </a:endParaRPr>
                    </a:p>
                  </a:txBody>
                  <a:tcPr marL="9525" marR="9525" marT="9525" marB="0" anchor="b"/>
                </a:tc>
                <a:tc>
                  <a:txBody>
                    <a:bodyPr/>
                    <a:lstStyle/>
                    <a:p>
                      <a:pPr algn="ctr" fontAlgn="b"/>
                      <a:endParaRPr lang="en-US" sz="1600" b="0" i="0" u="none" strike="noStrike">
                        <a:effectLst/>
                        <a:latin typeface="Arial"/>
                      </a:endParaRPr>
                    </a:p>
                  </a:txBody>
                  <a:tcPr marL="9525" marR="9525" marT="9525" marB="0" anchor="b"/>
                </a:tc>
                <a:tc>
                  <a:txBody>
                    <a:bodyPr/>
                    <a:lstStyle/>
                    <a:p>
                      <a:pPr algn="ctr" fontAlgn="b"/>
                      <a:r>
                        <a:rPr lang="en-US" sz="1600" b="1" u="none" strike="noStrike" dirty="0">
                          <a:effectLst/>
                        </a:rPr>
                        <a:t>55.38</a:t>
                      </a:r>
                      <a:endParaRPr lang="en-US" sz="1600" b="1" i="0" u="none" strike="noStrike" dirty="0">
                        <a:effectLst/>
                        <a:latin typeface="Arial"/>
                      </a:endParaRPr>
                    </a:p>
                  </a:txBody>
                  <a:tcPr marL="9525" marR="9525" marT="9525" marB="0" anchor="b"/>
                </a:tc>
                <a:tc>
                  <a:txBody>
                    <a:bodyPr/>
                    <a:lstStyle/>
                    <a:p>
                      <a:pPr algn="ctr" fontAlgn="b"/>
                      <a:r>
                        <a:rPr lang="en-US" sz="1600" b="1" u="none" strike="noStrike" dirty="0">
                          <a:effectLst/>
                        </a:rPr>
                        <a:t>$410,036.10</a:t>
                      </a:r>
                      <a:endParaRPr lang="en-US" sz="1600" b="1"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16317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am\AppData\Local\Microsoft\Windows\Temporary Internet Files\Content.IE5\5Z8ES4JF\MP90042306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79102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30238" y="3401704"/>
            <a:ext cx="5416550" cy="1143000"/>
          </a:xfrm>
        </p:spPr>
        <p:txBody>
          <a:bodyPr/>
          <a:lstStyle/>
          <a:p>
            <a:pPr algn="ctr"/>
            <a:r>
              <a:rPr lang="en-US" sz="3200" dirty="0" smtClean="0"/>
              <a:t>Call Us Today to Schedule</a:t>
            </a:r>
            <a:br>
              <a:rPr lang="en-US" sz="3200" dirty="0" smtClean="0"/>
            </a:br>
            <a:r>
              <a:rPr lang="en-US" sz="3200" dirty="0" smtClean="0"/>
              <a:t>Your Hospital Readmission Reduction Engagement </a:t>
            </a:r>
            <a:br>
              <a:rPr lang="en-US" sz="3200" dirty="0" smtClean="0"/>
            </a:br>
            <a:r>
              <a:rPr lang="en-US" sz="3200" dirty="0" smtClean="0"/>
              <a:t>800.737.8835 or</a:t>
            </a:r>
            <a:br>
              <a:rPr lang="en-US" sz="3200" dirty="0" smtClean="0"/>
            </a:br>
            <a:r>
              <a:rPr lang="en-US" sz="3200" dirty="0" smtClean="0"/>
              <a:t>www.midasplus.com</a:t>
            </a:r>
            <a:endParaRPr lang="en-US" sz="3200"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11</a:t>
            </a:fld>
            <a:r>
              <a:rPr lang="en-US" smtClean="0"/>
              <a:t> -</a:t>
            </a:r>
            <a:endParaRPr lang="en-US"/>
          </a:p>
        </p:txBody>
      </p:sp>
    </p:spTree>
    <p:extLst>
      <p:ext uri="{BB962C8B-B14F-4D97-AF65-F5344CB8AC3E}">
        <p14:creationId xmlns:p14="http://schemas.microsoft.com/office/powerpoint/2010/main" val="36960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823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40750" cy="1143000"/>
          </a:xfrm>
        </p:spPr>
        <p:txBody>
          <a:bodyPr/>
          <a:lstStyle/>
          <a:p>
            <a:pPr algn="ctr"/>
            <a:r>
              <a:rPr lang="en-US" sz="3200" dirty="0" smtClean="0"/>
              <a:t>Hospital Readmission Reduction Program</a:t>
            </a:r>
            <a:br>
              <a:rPr lang="en-US" sz="3200" dirty="0" smtClean="0"/>
            </a:br>
            <a:r>
              <a:rPr lang="en-US" sz="3200" dirty="0" smtClean="0"/>
              <a:t>Penalties Forecasted to Impact More Hospitals in Future</a:t>
            </a:r>
            <a:endParaRPr lang="en-US" sz="3200" dirty="0"/>
          </a:p>
        </p:txBody>
      </p:sp>
      <p:sp>
        <p:nvSpPr>
          <p:cNvPr id="3" name="Content Placeholder 2"/>
          <p:cNvSpPr>
            <a:spLocks noGrp="1"/>
          </p:cNvSpPr>
          <p:nvPr>
            <p:ph idx="1"/>
          </p:nvPr>
        </p:nvSpPr>
        <p:spPr>
          <a:xfrm>
            <a:off x="334369" y="2209800"/>
            <a:ext cx="8540750" cy="4511675"/>
          </a:xfrm>
        </p:spPr>
        <p:txBody>
          <a:bodyPr/>
          <a:lstStyle/>
          <a:p>
            <a:pPr>
              <a:buFont typeface="Arial" pitchFamily="34" charset="0"/>
              <a:buChar char="•"/>
            </a:pPr>
            <a:r>
              <a:rPr lang="en-US" sz="2000" dirty="0" smtClean="0"/>
              <a:t>Acute Myocardia Infarction </a:t>
            </a:r>
          </a:p>
          <a:p>
            <a:pPr>
              <a:buFont typeface="Arial" pitchFamily="34" charset="0"/>
              <a:buChar char="•"/>
            </a:pPr>
            <a:r>
              <a:rPr lang="en-US" sz="2000" dirty="0" smtClean="0"/>
              <a:t>Pneumonia</a:t>
            </a:r>
          </a:p>
          <a:p>
            <a:pPr>
              <a:buFont typeface="Arial" pitchFamily="34" charset="0"/>
              <a:buChar char="•"/>
            </a:pPr>
            <a:r>
              <a:rPr lang="en-US" sz="2000" dirty="0" smtClean="0"/>
              <a:t>Heart Failure</a:t>
            </a:r>
          </a:p>
          <a:p>
            <a:pPr>
              <a:buFont typeface="Arial" pitchFamily="34" charset="0"/>
              <a:buChar char="•"/>
            </a:pPr>
            <a:r>
              <a:rPr lang="en-US" sz="2000" dirty="0" smtClean="0"/>
              <a:t>Total Hip and Knee </a:t>
            </a:r>
          </a:p>
          <a:p>
            <a:pPr>
              <a:buFont typeface="Arial" pitchFamily="34" charset="0"/>
              <a:buChar char="•"/>
            </a:pPr>
            <a:r>
              <a:rPr lang="en-US" sz="2000" dirty="0" smtClean="0"/>
              <a:t>COPD</a:t>
            </a:r>
          </a:p>
          <a:p>
            <a:pPr>
              <a:buFont typeface="Arial" pitchFamily="34" charset="0"/>
              <a:buChar char="•"/>
            </a:pPr>
            <a:r>
              <a:rPr lang="en-US" sz="2000" dirty="0" smtClean="0"/>
              <a:t>CABG </a:t>
            </a:r>
          </a:p>
          <a:p>
            <a:pPr>
              <a:buFont typeface="Arial" pitchFamily="34" charset="0"/>
              <a:buChar char="•"/>
            </a:pPr>
            <a:endParaRPr lang="en-US"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2</a:t>
            </a:fld>
            <a:r>
              <a:rPr lang="en-US" smtClean="0"/>
              <a:t> -</a:t>
            </a: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040" y="5029200"/>
            <a:ext cx="169025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683662" y="2221932"/>
            <a:ext cx="4324720" cy="2024627"/>
            <a:chOff x="3796352" y="2091519"/>
            <a:chExt cx="4324720" cy="2024627"/>
          </a:xfrm>
        </p:grpSpPr>
        <p:sp>
          <p:nvSpPr>
            <p:cNvPr id="8" name="Right Brace 7"/>
            <p:cNvSpPr/>
            <p:nvPr/>
          </p:nvSpPr>
          <p:spPr bwMode="auto">
            <a:xfrm>
              <a:off x="3796352" y="2091519"/>
              <a:ext cx="762000" cy="1371600"/>
            </a:xfrm>
            <a:prstGeom prst="rightBrace">
              <a:avLst>
                <a:gd name="adj1" fmla="val 8333"/>
                <a:gd name="adj2" fmla="val 49005"/>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10" name="TextBox 9"/>
            <p:cNvSpPr txBox="1"/>
            <p:nvPr/>
          </p:nvSpPr>
          <p:spPr>
            <a:xfrm>
              <a:off x="4558352" y="2500320"/>
              <a:ext cx="1342868" cy="553998"/>
            </a:xfrm>
            <a:prstGeom prst="rect">
              <a:avLst/>
            </a:prstGeom>
            <a:noFill/>
          </p:spPr>
          <p:txBody>
            <a:bodyPr wrap="none" tIns="91440" bIns="91440" rtlCol="0">
              <a:spAutoFit/>
            </a:bodyPr>
            <a:lstStyle/>
            <a:p>
              <a:r>
                <a:rPr lang="en-US" sz="2400" b="1" dirty="0" smtClean="0">
                  <a:solidFill>
                    <a:srgbClr val="C00000"/>
                  </a:solidFill>
                  <a:latin typeface="+mn-lt"/>
                </a:rPr>
                <a:t>FY 2014</a:t>
              </a:r>
            </a:p>
          </p:txBody>
        </p:sp>
        <p:sp>
          <p:nvSpPr>
            <p:cNvPr id="11" name="TextBox 10"/>
            <p:cNvSpPr txBox="1"/>
            <p:nvPr/>
          </p:nvSpPr>
          <p:spPr>
            <a:xfrm>
              <a:off x="6095999" y="2269487"/>
              <a:ext cx="2025073" cy="1846659"/>
            </a:xfrm>
            <a:prstGeom prst="rect">
              <a:avLst/>
            </a:prstGeom>
            <a:noFill/>
          </p:spPr>
          <p:txBody>
            <a:bodyPr wrap="square" tIns="91440" bIns="91440" rtlCol="0">
              <a:spAutoFit/>
            </a:bodyPr>
            <a:lstStyle/>
            <a:p>
              <a:pPr algn="ctr"/>
              <a:r>
                <a:rPr lang="en-GB" sz="1800" i="1" dirty="0" smtClean="0">
                  <a:solidFill>
                    <a:srgbClr val="C00000"/>
                  </a:solidFill>
                  <a:latin typeface="+mn-lt"/>
                </a:rPr>
                <a:t>64% </a:t>
              </a:r>
              <a:r>
                <a:rPr lang="en-GB" sz="1800" i="1" dirty="0">
                  <a:solidFill>
                    <a:srgbClr val="C00000"/>
                  </a:solidFill>
                  <a:latin typeface="+mn-lt"/>
                </a:rPr>
                <a:t>US hospitals had </a:t>
              </a:r>
              <a:r>
                <a:rPr lang="en-GB" sz="1800" i="1" dirty="0" smtClean="0">
                  <a:solidFill>
                    <a:srgbClr val="C00000"/>
                  </a:solidFill>
                  <a:latin typeface="+mn-lt"/>
                </a:rPr>
                <a:t>penalties </a:t>
              </a:r>
              <a:r>
                <a:rPr lang="en-GB" sz="1800" i="1" dirty="0">
                  <a:solidFill>
                    <a:srgbClr val="C00000"/>
                  </a:solidFill>
                  <a:latin typeface="+mn-lt"/>
                </a:rPr>
                <a:t>and 18 had </a:t>
              </a:r>
              <a:r>
                <a:rPr lang="en-GB" sz="1800" i="1" dirty="0" smtClean="0">
                  <a:solidFill>
                    <a:srgbClr val="C00000"/>
                  </a:solidFill>
                  <a:latin typeface="+mn-lt"/>
                </a:rPr>
                <a:t>a full </a:t>
              </a:r>
              <a:r>
                <a:rPr lang="en-GB" sz="1800" i="1" dirty="0">
                  <a:solidFill>
                    <a:srgbClr val="C00000"/>
                  </a:solidFill>
                  <a:latin typeface="+mn-lt"/>
                </a:rPr>
                <a:t>2</a:t>
              </a:r>
              <a:r>
                <a:rPr lang="en-GB" sz="1800" i="1" dirty="0" smtClean="0">
                  <a:solidFill>
                    <a:srgbClr val="C00000"/>
                  </a:solidFill>
                  <a:latin typeface="+mn-lt"/>
                </a:rPr>
                <a:t>% reduction of their base operating DRG</a:t>
              </a:r>
              <a:endParaRPr lang="en-US" dirty="0" smtClean="0">
                <a:latin typeface="+mn-lt"/>
              </a:endParaRPr>
            </a:p>
          </p:txBody>
        </p:sp>
      </p:grpSp>
      <p:grpSp>
        <p:nvGrpSpPr>
          <p:cNvPr id="20" name="Group 19"/>
          <p:cNvGrpSpPr/>
          <p:nvPr/>
        </p:nvGrpSpPr>
        <p:grpSpPr>
          <a:xfrm>
            <a:off x="3683662" y="2197288"/>
            <a:ext cx="5184634" cy="2251881"/>
            <a:chOff x="2134741" y="3602080"/>
            <a:chExt cx="4799460" cy="2251881"/>
          </a:xfrm>
        </p:grpSpPr>
        <p:sp>
          <p:nvSpPr>
            <p:cNvPr id="13" name="Right Brace 12"/>
            <p:cNvSpPr/>
            <p:nvPr/>
          </p:nvSpPr>
          <p:spPr bwMode="auto">
            <a:xfrm>
              <a:off x="2134741" y="3602080"/>
              <a:ext cx="940719" cy="2251881"/>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14" name="TextBox 13"/>
            <p:cNvSpPr txBox="1"/>
            <p:nvPr/>
          </p:nvSpPr>
          <p:spPr>
            <a:xfrm>
              <a:off x="3215484" y="4451021"/>
              <a:ext cx="1342868" cy="923330"/>
            </a:xfrm>
            <a:prstGeom prst="rect">
              <a:avLst/>
            </a:prstGeom>
            <a:noFill/>
          </p:spPr>
          <p:txBody>
            <a:bodyPr wrap="none" tIns="91440" bIns="91440" rtlCol="0">
              <a:spAutoFit/>
            </a:bodyPr>
            <a:lstStyle/>
            <a:p>
              <a:r>
                <a:rPr lang="en-US" sz="2400" b="1" dirty="0" smtClean="0">
                  <a:solidFill>
                    <a:srgbClr val="C00000"/>
                  </a:solidFill>
                  <a:latin typeface="+mn-lt"/>
                </a:rPr>
                <a:t>FY 2015</a:t>
              </a:r>
            </a:p>
            <a:p>
              <a:r>
                <a:rPr lang="en-US" sz="2400" b="1" dirty="0" smtClean="0">
                  <a:solidFill>
                    <a:srgbClr val="C00000"/>
                  </a:solidFill>
                  <a:latin typeface="+mn-lt"/>
                </a:rPr>
                <a:t>FY 2016</a:t>
              </a:r>
            </a:p>
          </p:txBody>
        </p:sp>
        <p:sp>
          <p:nvSpPr>
            <p:cNvPr id="19" name="TextBox 18"/>
            <p:cNvSpPr txBox="1"/>
            <p:nvPr/>
          </p:nvSpPr>
          <p:spPr>
            <a:xfrm>
              <a:off x="4343400" y="3835468"/>
              <a:ext cx="2590801" cy="1785104"/>
            </a:xfrm>
            <a:prstGeom prst="rect">
              <a:avLst/>
            </a:prstGeom>
            <a:noFill/>
          </p:spPr>
          <p:txBody>
            <a:bodyPr wrap="square" tIns="91440" bIns="91440" rtlCol="0">
              <a:spAutoFit/>
            </a:bodyPr>
            <a:lstStyle/>
            <a:p>
              <a:pPr algn="ctr"/>
              <a:r>
                <a:rPr lang="en-GB" sz="1800" i="1" dirty="0">
                  <a:solidFill>
                    <a:srgbClr val="C00000"/>
                  </a:solidFill>
                  <a:latin typeface="+mj-lt"/>
                </a:rPr>
                <a:t>CMS estimates only 39 hospitals will be subject to maximum </a:t>
              </a:r>
              <a:r>
                <a:rPr lang="en-GB" sz="1800" i="1" dirty="0" smtClean="0">
                  <a:solidFill>
                    <a:srgbClr val="C00000"/>
                  </a:solidFill>
                  <a:latin typeface="+mj-lt"/>
                </a:rPr>
                <a:t>3% reduction  in  </a:t>
              </a:r>
            </a:p>
            <a:p>
              <a:pPr algn="ctr"/>
              <a:r>
                <a:rPr lang="en-GB" sz="1800" i="1" dirty="0" smtClean="0">
                  <a:solidFill>
                    <a:srgbClr val="C00000"/>
                  </a:solidFill>
                  <a:latin typeface="+mj-lt"/>
                </a:rPr>
                <a:t>FY </a:t>
              </a:r>
              <a:r>
                <a:rPr lang="en-GB" sz="1800" i="1" dirty="0">
                  <a:solidFill>
                    <a:srgbClr val="C00000"/>
                  </a:solidFill>
                  <a:latin typeface="+mj-lt"/>
                </a:rPr>
                <a:t>2015 </a:t>
              </a:r>
            </a:p>
            <a:p>
              <a:endParaRPr lang="en-US" dirty="0" smtClean="0">
                <a:latin typeface="+mn-lt"/>
              </a:endParaRPr>
            </a:p>
          </p:txBody>
        </p:sp>
      </p:grpSp>
      <p:grpSp>
        <p:nvGrpSpPr>
          <p:cNvPr id="25" name="Group 24"/>
          <p:cNvGrpSpPr/>
          <p:nvPr/>
        </p:nvGrpSpPr>
        <p:grpSpPr>
          <a:xfrm>
            <a:off x="3482753" y="2146678"/>
            <a:ext cx="5329719" cy="2937681"/>
            <a:chOff x="1811321" y="3608695"/>
            <a:chExt cx="4562183" cy="2937681"/>
          </a:xfrm>
        </p:grpSpPr>
        <p:sp>
          <p:nvSpPr>
            <p:cNvPr id="21" name="Right Brace 20"/>
            <p:cNvSpPr/>
            <p:nvPr/>
          </p:nvSpPr>
          <p:spPr bwMode="auto">
            <a:xfrm>
              <a:off x="1811321" y="3608695"/>
              <a:ext cx="989547" cy="2937681"/>
            </a:xfrm>
            <a:prstGeom prst="rightBrace">
              <a:avLst/>
            </a:prstGeom>
            <a:no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22" name="TextBox 21"/>
            <p:cNvSpPr txBox="1"/>
            <p:nvPr/>
          </p:nvSpPr>
          <p:spPr>
            <a:xfrm>
              <a:off x="2878121" y="4800536"/>
              <a:ext cx="1342868" cy="553998"/>
            </a:xfrm>
            <a:prstGeom prst="rect">
              <a:avLst/>
            </a:prstGeom>
            <a:noFill/>
          </p:spPr>
          <p:txBody>
            <a:bodyPr wrap="none" tIns="91440" bIns="91440" rtlCol="0">
              <a:spAutoFit/>
            </a:bodyPr>
            <a:lstStyle/>
            <a:p>
              <a:r>
                <a:rPr lang="en-US" sz="2400" b="1" dirty="0" smtClean="0">
                  <a:solidFill>
                    <a:srgbClr val="C00000"/>
                  </a:solidFill>
                  <a:latin typeface="+mn-lt"/>
                </a:rPr>
                <a:t>FY 2017</a:t>
              </a:r>
            </a:p>
          </p:txBody>
        </p:sp>
        <p:sp>
          <p:nvSpPr>
            <p:cNvPr id="24" name="TextBox 23"/>
            <p:cNvSpPr txBox="1"/>
            <p:nvPr/>
          </p:nvSpPr>
          <p:spPr>
            <a:xfrm>
              <a:off x="4058772" y="4332027"/>
              <a:ext cx="2314732" cy="2031325"/>
            </a:xfrm>
            <a:prstGeom prst="rect">
              <a:avLst/>
            </a:prstGeom>
            <a:noFill/>
          </p:spPr>
          <p:txBody>
            <a:bodyPr wrap="square" tIns="91440" bIns="91440" rtlCol="0">
              <a:spAutoFit/>
            </a:bodyPr>
            <a:lstStyle/>
            <a:p>
              <a:pPr algn="ctr"/>
              <a:r>
                <a:rPr lang="en-GB" sz="2000" i="1" dirty="0">
                  <a:solidFill>
                    <a:srgbClr val="C00000"/>
                  </a:solidFill>
                  <a:latin typeface="+mn-lt"/>
                </a:rPr>
                <a:t>Midas+ Xerox estimates 80% of all hospitals will be penalized in FY 2017</a:t>
              </a:r>
            </a:p>
            <a:p>
              <a:pPr algn="ctr"/>
              <a:endParaRPr lang="en-US" sz="2000" dirty="0" smtClean="0">
                <a:latin typeface="+mn-lt"/>
              </a:endParaRPr>
            </a:p>
          </p:txBody>
        </p:sp>
      </p:grpSp>
    </p:spTree>
    <p:extLst>
      <p:ext uri="{BB962C8B-B14F-4D97-AF65-F5344CB8AC3E}">
        <p14:creationId xmlns:p14="http://schemas.microsoft.com/office/powerpoint/2010/main" val="135125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75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533400"/>
            <a:ext cx="8540750" cy="1143000"/>
          </a:xfrm>
        </p:spPr>
        <p:txBody>
          <a:bodyPr/>
          <a:lstStyle/>
          <a:p>
            <a:pPr algn="ctr"/>
            <a:r>
              <a:rPr lang="en-US" sz="3600" dirty="0"/>
              <a:t>Excessive Readmission Ratios</a:t>
            </a:r>
            <a:r>
              <a:rPr lang="en-US" dirty="0" smtClean="0">
                <a:solidFill>
                  <a:srgbClr val="C00000"/>
                </a:solidFill>
              </a:rPr>
              <a:t>       </a:t>
            </a:r>
            <a:r>
              <a:rPr lang="en-US" sz="3600" dirty="0" smtClean="0">
                <a:solidFill>
                  <a:srgbClr val="C00000"/>
                </a:solidFill>
              </a:rPr>
              <a:t>Values &gt; 1.0 = Financial Penalties</a:t>
            </a:r>
            <a:endParaRPr lang="en-US" sz="3600" dirty="0">
              <a:solidFill>
                <a:srgbClr val="C00000"/>
              </a:solidFill>
            </a:endParaRPr>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3</a:t>
            </a:fld>
            <a:r>
              <a:rPr lang="en-US" smtClean="0"/>
              <a:t> -</a:t>
            </a:r>
            <a:endParaRPr lang="en-US"/>
          </a:p>
        </p:txBody>
      </p:sp>
      <p:sp>
        <p:nvSpPr>
          <p:cNvPr id="5" name="TextBox 4"/>
          <p:cNvSpPr txBox="1"/>
          <p:nvPr/>
        </p:nvSpPr>
        <p:spPr>
          <a:xfrm>
            <a:off x="457200" y="2208462"/>
            <a:ext cx="1832746" cy="492443"/>
          </a:xfrm>
          <a:prstGeom prst="rect">
            <a:avLst/>
          </a:prstGeom>
          <a:noFill/>
        </p:spPr>
        <p:txBody>
          <a:bodyPr wrap="none" tIns="91440" bIns="91440" rtlCol="0">
            <a:spAutoFit/>
          </a:bodyPr>
          <a:lstStyle/>
          <a:p>
            <a:r>
              <a:rPr lang="en-US" sz="2000" b="1" dirty="0" smtClean="0">
                <a:latin typeface="+mn-lt"/>
              </a:rPr>
              <a:t>Your Hospital</a:t>
            </a:r>
          </a:p>
        </p:txBody>
      </p:sp>
      <p:sp>
        <p:nvSpPr>
          <p:cNvPr id="11" name="TextBox 10"/>
          <p:cNvSpPr txBox="1"/>
          <p:nvPr/>
        </p:nvSpPr>
        <p:spPr>
          <a:xfrm>
            <a:off x="4114800" y="2054573"/>
            <a:ext cx="1266693" cy="800219"/>
          </a:xfrm>
          <a:prstGeom prst="rect">
            <a:avLst/>
          </a:prstGeom>
          <a:noFill/>
        </p:spPr>
        <p:txBody>
          <a:bodyPr wrap="none" tIns="91440" bIns="91440" rtlCol="0">
            <a:spAutoFit/>
          </a:bodyPr>
          <a:lstStyle/>
          <a:p>
            <a:r>
              <a:rPr lang="en-US" sz="4000" b="1" dirty="0" smtClean="0">
                <a:latin typeface="+mn-lt"/>
              </a:rPr>
              <a:t>ERR</a:t>
            </a: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2639350"/>
            <a:ext cx="62579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1295" y="3224055"/>
            <a:ext cx="10572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655" y="3224055"/>
            <a:ext cx="105727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5253684" y="4558185"/>
            <a:ext cx="3098915" cy="143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25095" y="2485391"/>
            <a:ext cx="2106667" cy="553998"/>
          </a:xfrm>
          <a:prstGeom prst="rect">
            <a:avLst/>
          </a:prstGeom>
          <a:noFill/>
        </p:spPr>
        <p:txBody>
          <a:bodyPr wrap="none" tIns="91440" bIns="91440" rtlCol="0">
            <a:spAutoFit/>
          </a:bodyPr>
          <a:lstStyle/>
          <a:p>
            <a:r>
              <a:rPr lang="en-US" sz="2000" b="1" dirty="0" smtClean="0">
                <a:latin typeface="+mn-lt"/>
              </a:rPr>
              <a:t>Other</a:t>
            </a:r>
            <a:r>
              <a:rPr lang="en-US" sz="2400" b="1" dirty="0" smtClean="0">
                <a:latin typeface="+mn-lt"/>
              </a:rPr>
              <a:t> </a:t>
            </a:r>
            <a:r>
              <a:rPr lang="en-US" sz="2000" b="1" dirty="0" smtClean="0">
                <a:latin typeface="+mn-lt"/>
              </a:rPr>
              <a:t>Hospitals</a:t>
            </a:r>
          </a:p>
        </p:txBody>
      </p:sp>
    </p:spTree>
    <p:extLst>
      <p:ext uri="{BB962C8B-B14F-4D97-AF65-F5344CB8AC3E}">
        <p14:creationId xmlns:p14="http://schemas.microsoft.com/office/powerpoint/2010/main" val="2345514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40750" cy="1143000"/>
          </a:xfrm>
        </p:spPr>
        <p:txBody>
          <a:bodyPr/>
          <a:lstStyle/>
          <a:p>
            <a:pPr algn="ctr"/>
            <a:r>
              <a:rPr lang="en-US" sz="3200" dirty="0" smtClean="0"/>
              <a:t>Hospital Readmission Reduction Program</a:t>
            </a:r>
            <a:br>
              <a:rPr lang="en-US" sz="3200" dirty="0" smtClean="0"/>
            </a:br>
            <a:r>
              <a:rPr lang="en-US" sz="3200" dirty="0" smtClean="0"/>
              <a:t>Penalties Forecasted to Impact More Hospitals in Future</a:t>
            </a:r>
            <a:endParaRPr lang="en-US" sz="3200" dirty="0"/>
          </a:p>
        </p:txBody>
      </p:sp>
      <p:sp>
        <p:nvSpPr>
          <p:cNvPr id="3" name="Content Placeholder 2"/>
          <p:cNvSpPr>
            <a:spLocks noGrp="1"/>
          </p:cNvSpPr>
          <p:nvPr>
            <p:ph idx="1"/>
          </p:nvPr>
        </p:nvSpPr>
        <p:spPr>
          <a:xfrm>
            <a:off x="5257800" y="2257567"/>
            <a:ext cx="8540750" cy="4511675"/>
          </a:xfrm>
        </p:spPr>
        <p:txBody>
          <a:bodyPr/>
          <a:lstStyle/>
          <a:p>
            <a:pPr>
              <a:buFont typeface="Arial" pitchFamily="34" charset="0"/>
              <a:buChar char="•"/>
            </a:pPr>
            <a:r>
              <a:rPr lang="en-US" sz="2000" dirty="0" smtClean="0"/>
              <a:t>Acute Myocardia Infarction </a:t>
            </a:r>
          </a:p>
          <a:p>
            <a:pPr>
              <a:buFont typeface="Arial" pitchFamily="34" charset="0"/>
              <a:buChar char="•"/>
            </a:pPr>
            <a:r>
              <a:rPr lang="en-US" sz="2000" dirty="0" smtClean="0"/>
              <a:t>Pneumonia</a:t>
            </a:r>
          </a:p>
          <a:p>
            <a:pPr>
              <a:buFont typeface="Arial" pitchFamily="34" charset="0"/>
              <a:buChar char="•"/>
            </a:pPr>
            <a:r>
              <a:rPr lang="en-US" sz="2000" dirty="0" smtClean="0"/>
              <a:t>Heart Failure</a:t>
            </a:r>
          </a:p>
          <a:p>
            <a:pPr>
              <a:buFont typeface="Arial" pitchFamily="34" charset="0"/>
              <a:buChar char="•"/>
            </a:pPr>
            <a:r>
              <a:rPr lang="en-US" sz="2000" dirty="0" smtClean="0"/>
              <a:t>Total Hip and Knee </a:t>
            </a:r>
          </a:p>
          <a:p>
            <a:pPr>
              <a:buFont typeface="Arial" pitchFamily="34" charset="0"/>
              <a:buChar char="•"/>
            </a:pPr>
            <a:r>
              <a:rPr lang="en-US" sz="2000" dirty="0" smtClean="0"/>
              <a:t>COPD</a:t>
            </a:r>
          </a:p>
          <a:p>
            <a:pPr>
              <a:buFont typeface="Arial" pitchFamily="34" charset="0"/>
              <a:buChar char="•"/>
            </a:pPr>
            <a:r>
              <a:rPr lang="en-US" sz="2000" dirty="0" smtClean="0"/>
              <a:t>CABG </a:t>
            </a:r>
          </a:p>
          <a:p>
            <a:pPr>
              <a:buFont typeface="Arial" pitchFamily="34" charset="0"/>
              <a:buChar char="•"/>
            </a:pPr>
            <a:endParaRPr lang="en-US"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4</a:t>
            </a:fld>
            <a:r>
              <a:rPr lang="en-US" smtClean="0"/>
              <a:t> -</a:t>
            </a:r>
            <a:endParaRPr lang="en-US"/>
          </a:p>
        </p:txBody>
      </p:sp>
      <p:sp>
        <p:nvSpPr>
          <p:cNvPr id="5" name="TextBox 4"/>
          <p:cNvSpPr txBox="1"/>
          <p:nvPr/>
        </p:nvSpPr>
        <p:spPr>
          <a:xfrm>
            <a:off x="914400" y="2209800"/>
            <a:ext cx="3276600" cy="3200876"/>
          </a:xfrm>
          <a:prstGeom prst="rect">
            <a:avLst/>
          </a:prstGeom>
          <a:noFill/>
        </p:spPr>
        <p:txBody>
          <a:bodyPr wrap="square" tIns="91440" bIns="91440" rtlCol="0">
            <a:spAutoFit/>
          </a:bodyPr>
          <a:lstStyle/>
          <a:p>
            <a:pPr algn="ctr"/>
            <a:r>
              <a:rPr lang="en-US" sz="2800" dirty="0" smtClean="0">
                <a:solidFill>
                  <a:srgbClr val="C00000"/>
                </a:solidFill>
                <a:latin typeface="+mn-lt"/>
              </a:rPr>
              <a:t>Excess Readmission Ratio’s &gt; 1</a:t>
            </a:r>
          </a:p>
          <a:p>
            <a:pPr algn="ctr"/>
            <a:r>
              <a:rPr lang="en-US" sz="2800" dirty="0">
                <a:solidFill>
                  <a:srgbClr val="C00000"/>
                </a:solidFill>
                <a:latin typeface="+mn-lt"/>
              </a:rPr>
              <a:t>i</a:t>
            </a:r>
            <a:r>
              <a:rPr lang="en-US" sz="2800" dirty="0" smtClean="0">
                <a:solidFill>
                  <a:srgbClr val="C00000"/>
                </a:solidFill>
                <a:latin typeface="+mn-lt"/>
              </a:rPr>
              <a:t>n ANY one of the clinical cohorts</a:t>
            </a:r>
          </a:p>
          <a:p>
            <a:pPr algn="ctr"/>
            <a:r>
              <a:rPr lang="en-US" sz="2800" dirty="0">
                <a:solidFill>
                  <a:srgbClr val="C00000"/>
                </a:solidFill>
                <a:latin typeface="+mn-lt"/>
              </a:rPr>
              <a:t>r</a:t>
            </a:r>
            <a:r>
              <a:rPr lang="en-US" sz="2800" dirty="0" smtClean="0">
                <a:solidFill>
                  <a:srgbClr val="C00000"/>
                </a:solidFill>
                <a:latin typeface="+mn-lt"/>
              </a:rPr>
              <a:t>esults in financial </a:t>
            </a:r>
            <a:r>
              <a:rPr lang="en-US" sz="2800" dirty="0">
                <a:solidFill>
                  <a:srgbClr val="C00000"/>
                </a:solidFill>
                <a:latin typeface="+mn-lt"/>
              </a:rPr>
              <a:t>p</a:t>
            </a:r>
            <a:r>
              <a:rPr lang="en-US" sz="2800" dirty="0" smtClean="0">
                <a:solidFill>
                  <a:srgbClr val="C00000"/>
                </a:solidFill>
                <a:latin typeface="+mn-lt"/>
              </a:rPr>
              <a:t>enalties</a:t>
            </a:r>
          </a:p>
        </p:txBody>
      </p:sp>
      <p:sp>
        <p:nvSpPr>
          <p:cNvPr id="6" name="Left Brace 5"/>
          <p:cNvSpPr/>
          <p:nvPr/>
        </p:nvSpPr>
        <p:spPr bwMode="auto">
          <a:xfrm>
            <a:off x="4762500" y="2133600"/>
            <a:ext cx="533400" cy="3353276"/>
          </a:xfrm>
          <a:prstGeom prst="leftBrac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7" name="Rectangle 6"/>
          <p:cNvSpPr/>
          <p:nvPr/>
        </p:nvSpPr>
        <p:spPr bwMode="auto">
          <a:xfrm>
            <a:off x="1143000" y="5943600"/>
            <a:ext cx="7543800" cy="533400"/>
          </a:xfrm>
          <a:prstGeom prst="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mn-lt"/>
              </a:rPr>
              <a:t>Excess Readmission Ratio = Predicted /Expected</a:t>
            </a:r>
          </a:p>
        </p:txBody>
      </p:sp>
    </p:spTree>
    <p:extLst>
      <p:ext uri="{BB962C8B-B14F-4D97-AF65-F5344CB8AC3E}">
        <p14:creationId xmlns:p14="http://schemas.microsoft.com/office/powerpoint/2010/main" val="41756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anim calcmode="lin" valueType="num">
                                      <p:cBhvr>
                                        <p:cTn id="17" dur="1500" fill="hold"/>
                                        <p:tgtEl>
                                          <p:spTgt spid="7"/>
                                        </p:tgtEl>
                                        <p:attrNameLst>
                                          <p:attrName>ppt_x</p:attrName>
                                        </p:attrNameLst>
                                      </p:cBhvr>
                                      <p:tavLst>
                                        <p:tav tm="0">
                                          <p:val>
                                            <p:strVal val="#ppt_x"/>
                                          </p:val>
                                        </p:tav>
                                        <p:tav tm="100000">
                                          <p:val>
                                            <p:strVal val="#ppt_x"/>
                                          </p:val>
                                        </p:tav>
                                      </p:tavLst>
                                    </p:anim>
                                    <p:anim calcmode="lin" valueType="num">
                                      <p:cBhvr>
                                        <p:cTn id="18"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Primer on Predicted and Expected</a:t>
            </a:r>
            <a:endParaRPr lang="en-US"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5</a:t>
            </a:fld>
            <a:r>
              <a:rPr lang="en-US" smtClean="0"/>
              <a:t> -</a:t>
            </a:r>
            <a:endParaRPr lang="en-US"/>
          </a:p>
        </p:txBody>
      </p:sp>
      <p:sp>
        <p:nvSpPr>
          <p:cNvPr id="5" name="TextBox 4"/>
          <p:cNvSpPr txBox="1"/>
          <p:nvPr/>
        </p:nvSpPr>
        <p:spPr>
          <a:xfrm>
            <a:off x="146886" y="2531908"/>
            <a:ext cx="1587294" cy="923330"/>
          </a:xfrm>
          <a:prstGeom prst="rect">
            <a:avLst/>
          </a:prstGeom>
          <a:noFill/>
        </p:spPr>
        <p:txBody>
          <a:bodyPr wrap="none" tIns="91440" bIns="91440" rtlCol="0">
            <a:spAutoFit/>
          </a:bodyPr>
          <a:lstStyle/>
          <a:p>
            <a:pPr algn="ctr"/>
            <a:r>
              <a:rPr lang="en-US" sz="2400" b="1" dirty="0" smtClean="0">
                <a:solidFill>
                  <a:schemeClr val="accent2">
                    <a:lumMod val="75000"/>
                  </a:schemeClr>
                </a:solidFill>
                <a:latin typeface="+mn-lt"/>
              </a:rPr>
              <a:t>Predicted</a:t>
            </a:r>
          </a:p>
          <a:p>
            <a:pPr algn="ctr"/>
            <a:r>
              <a:rPr lang="en-US" sz="2400" b="1" dirty="0" smtClean="0">
                <a:solidFill>
                  <a:schemeClr val="accent2">
                    <a:lumMod val="75000"/>
                  </a:schemeClr>
                </a:solidFill>
                <a:latin typeface="+mn-lt"/>
              </a:rPr>
              <a:t>FY 2016</a:t>
            </a:r>
          </a:p>
        </p:txBody>
      </p:sp>
      <p:sp>
        <p:nvSpPr>
          <p:cNvPr id="6" name="Rectangle 5"/>
          <p:cNvSpPr/>
          <p:nvPr/>
        </p:nvSpPr>
        <p:spPr bwMode="auto">
          <a:xfrm>
            <a:off x="794013" y="1126509"/>
            <a:ext cx="7543800" cy="533400"/>
          </a:xfrm>
          <a:prstGeom prst="rect">
            <a:avLst/>
          </a:prstGeom>
          <a:solidFill>
            <a:schemeClr val="accent1"/>
          </a:solidFill>
          <a:ln w="9525" cap="flat" cmpd="sng" algn="ctr">
            <a:solidFill>
              <a:srgbClr val="FF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mn-lt"/>
              </a:rPr>
              <a:t>Excess Readmission Ratio = Predicted /Expected</a:t>
            </a:r>
          </a:p>
        </p:txBody>
      </p:sp>
      <p:sp>
        <p:nvSpPr>
          <p:cNvPr id="7" name="TextBox 6"/>
          <p:cNvSpPr txBox="1"/>
          <p:nvPr/>
        </p:nvSpPr>
        <p:spPr>
          <a:xfrm>
            <a:off x="1734180" y="2729298"/>
            <a:ext cx="319318" cy="461665"/>
          </a:xfrm>
          <a:prstGeom prst="rect">
            <a:avLst/>
          </a:prstGeom>
          <a:noFill/>
        </p:spPr>
        <p:txBody>
          <a:bodyPr wrap="none" tIns="91440" bIns="91440" rtlCol="0">
            <a:spAutoFit/>
          </a:bodyPr>
          <a:lstStyle/>
          <a:p>
            <a:r>
              <a:rPr lang="en-US" sz="1800" b="1" dirty="0">
                <a:latin typeface="+mn-lt"/>
              </a:rPr>
              <a:t>=</a:t>
            </a:r>
          </a:p>
        </p:txBody>
      </p:sp>
      <p:sp>
        <p:nvSpPr>
          <p:cNvPr id="8" name="TextBox 7"/>
          <p:cNvSpPr txBox="1"/>
          <p:nvPr/>
        </p:nvSpPr>
        <p:spPr>
          <a:xfrm>
            <a:off x="2059846" y="2321003"/>
            <a:ext cx="2311402" cy="1200329"/>
          </a:xfrm>
          <a:prstGeom prst="rect">
            <a:avLst/>
          </a:prstGeom>
          <a:noFill/>
        </p:spPr>
        <p:txBody>
          <a:bodyPr wrap="none" tIns="91440" bIns="91440" rtlCol="0">
            <a:spAutoFit/>
          </a:bodyPr>
          <a:lstStyle/>
          <a:p>
            <a:pPr algn="ctr"/>
            <a:r>
              <a:rPr lang="en-US" sz="1800" b="1" dirty="0" smtClean="0">
                <a:latin typeface="+mn-lt"/>
              </a:rPr>
              <a:t>Your patient’s risk</a:t>
            </a:r>
          </a:p>
          <a:p>
            <a:pPr algn="ctr"/>
            <a:r>
              <a:rPr lang="en-US" sz="1800" b="1" dirty="0">
                <a:latin typeface="+mn-lt"/>
              </a:rPr>
              <a:t>f</a:t>
            </a:r>
            <a:r>
              <a:rPr lang="en-US" sz="1800" b="1" dirty="0" smtClean="0">
                <a:latin typeface="+mn-lt"/>
              </a:rPr>
              <a:t>actors for FY 2016</a:t>
            </a:r>
          </a:p>
          <a:p>
            <a:pPr algn="ctr"/>
            <a:r>
              <a:rPr lang="en-US" sz="1800" b="1" dirty="0" smtClean="0">
                <a:latin typeface="+mn-lt"/>
              </a:rPr>
              <a:t>Part A &amp; B Claims</a:t>
            </a:r>
          </a:p>
          <a:p>
            <a:pPr algn="ctr"/>
            <a:r>
              <a:rPr lang="en-US" sz="1200" b="1" dirty="0" smtClean="0">
                <a:latin typeface="+mn-lt"/>
              </a:rPr>
              <a:t>(July 1, 2010 – June 30, 2014)</a:t>
            </a:r>
          </a:p>
        </p:txBody>
      </p:sp>
      <p:sp>
        <p:nvSpPr>
          <p:cNvPr id="10" name="TextBox 9"/>
          <p:cNvSpPr txBox="1"/>
          <p:nvPr/>
        </p:nvSpPr>
        <p:spPr>
          <a:xfrm>
            <a:off x="4310680" y="2816110"/>
            <a:ext cx="319318" cy="461665"/>
          </a:xfrm>
          <a:prstGeom prst="rect">
            <a:avLst/>
          </a:prstGeom>
          <a:noFill/>
        </p:spPr>
        <p:txBody>
          <a:bodyPr wrap="none" tIns="91440" bIns="91440" rtlCol="0">
            <a:spAutoFit/>
          </a:bodyPr>
          <a:lstStyle/>
          <a:p>
            <a:r>
              <a:rPr lang="en-US" sz="1800" b="1" dirty="0" smtClean="0">
                <a:latin typeface="+mn-lt"/>
              </a:rPr>
              <a:t>x</a:t>
            </a:r>
            <a:endParaRPr lang="en-US" sz="1800" b="1" dirty="0">
              <a:latin typeface="+mn-lt"/>
            </a:endParaRPr>
          </a:p>
        </p:txBody>
      </p:sp>
      <p:sp>
        <p:nvSpPr>
          <p:cNvPr id="11" name="TextBox 10"/>
          <p:cNvSpPr txBox="1"/>
          <p:nvPr/>
        </p:nvSpPr>
        <p:spPr>
          <a:xfrm>
            <a:off x="4376603" y="2084563"/>
            <a:ext cx="2140330" cy="1738938"/>
          </a:xfrm>
          <a:prstGeom prst="rect">
            <a:avLst/>
          </a:prstGeom>
          <a:noFill/>
        </p:spPr>
        <p:txBody>
          <a:bodyPr wrap="none" tIns="91440" bIns="91440" rtlCol="0">
            <a:spAutoFit/>
          </a:bodyPr>
          <a:lstStyle/>
          <a:p>
            <a:pPr algn="ctr"/>
            <a:endParaRPr lang="en-US" sz="1800" b="1" dirty="0" smtClean="0">
              <a:latin typeface="+mn-lt"/>
            </a:endParaRPr>
          </a:p>
          <a:p>
            <a:pPr algn="ctr"/>
            <a:endParaRPr lang="en-US" sz="1800" b="1" dirty="0">
              <a:latin typeface="+mn-lt"/>
            </a:endParaRPr>
          </a:p>
          <a:p>
            <a:pPr algn="ctr"/>
            <a:r>
              <a:rPr lang="en-US" sz="1800" b="1" dirty="0" smtClean="0">
                <a:latin typeface="+mn-lt"/>
              </a:rPr>
              <a:t>Risk</a:t>
            </a:r>
          </a:p>
          <a:p>
            <a:pPr algn="ctr"/>
            <a:r>
              <a:rPr lang="en-US" sz="1800" b="1" dirty="0" smtClean="0">
                <a:latin typeface="+mn-lt"/>
              </a:rPr>
              <a:t>Coefficients</a:t>
            </a:r>
          </a:p>
          <a:p>
            <a:pPr algn="ctr"/>
            <a:r>
              <a:rPr lang="en-US" sz="1100" b="1" dirty="0" smtClean="0"/>
              <a:t>(</a:t>
            </a:r>
            <a:r>
              <a:rPr lang="en-US" sz="1100" b="1" dirty="0"/>
              <a:t>July 1, </a:t>
            </a:r>
            <a:r>
              <a:rPr lang="en-US" sz="1100" b="1" dirty="0" smtClean="0"/>
              <a:t>2011 </a:t>
            </a:r>
            <a:r>
              <a:rPr lang="en-US" sz="1100" b="1" dirty="0"/>
              <a:t>– June 30, </a:t>
            </a:r>
            <a:r>
              <a:rPr lang="en-US" sz="1100" b="1" dirty="0" smtClean="0"/>
              <a:t>2014)</a:t>
            </a:r>
            <a:endParaRPr lang="en-US" sz="1100" b="1" dirty="0"/>
          </a:p>
          <a:p>
            <a:pPr algn="ctr"/>
            <a:endParaRPr lang="en-US" sz="1800" b="1" dirty="0" smtClean="0">
              <a:latin typeface="+mn-lt"/>
            </a:endParaRPr>
          </a:p>
        </p:txBody>
      </p:sp>
      <p:sp>
        <p:nvSpPr>
          <p:cNvPr id="12" name="TextBox 11"/>
          <p:cNvSpPr txBox="1"/>
          <p:nvPr/>
        </p:nvSpPr>
        <p:spPr>
          <a:xfrm>
            <a:off x="6625354" y="2670406"/>
            <a:ext cx="319318" cy="461665"/>
          </a:xfrm>
          <a:prstGeom prst="rect">
            <a:avLst/>
          </a:prstGeom>
          <a:noFill/>
        </p:spPr>
        <p:txBody>
          <a:bodyPr wrap="none" tIns="91440" bIns="91440" rtlCol="0">
            <a:spAutoFit/>
          </a:bodyPr>
          <a:lstStyle/>
          <a:p>
            <a:r>
              <a:rPr lang="en-US" sz="1800" b="1" dirty="0" smtClean="0">
                <a:latin typeface="+mn-lt"/>
              </a:rPr>
              <a:t>+</a:t>
            </a:r>
            <a:endParaRPr lang="en-US" sz="1800" b="1" dirty="0">
              <a:latin typeface="+mn-lt"/>
            </a:endParaRPr>
          </a:p>
        </p:txBody>
      </p:sp>
      <p:sp>
        <p:nvSpPr>
          <p:cNvPr id="13" name="TextBox 12"/>
          <p:cNvSpPr txBox="1"/>
          <p:nvPr/>
        </p:nvSpPr>
        <p:spPr>
          <a:xfrm>
            <a:off x="6785013" y="2058396"/>
            <a:ext cx="2108269" cy="1461939"/>
          </a:xfrm>
          <a:prstGeom prst="rect">
            <a:avLst/>
          </a:prstGeom>
          <a:noFill/>
        </p:spPr>
        <p:txBody>
          <a:bodyPr wrap="none" tIns="91440" bIns="91440" rtlCol="0">
            <a:spAutoFit/>
          </a:bodyPr>
          <a:lstStyle/>
          <a:p>
            <a:pPr algn="ctr"/>
            <a:endParaRPr lang="en-US" sz="1800" b="1" u="sng" dirty="0" smtClean="0">
              <a:solidFill>
                <a:srgbClr val="FF0000"/>
              </a:solidFill>
              <a:latin typeface="+mn-lt"/>
            </a:endParaRPr>
          </a:p>
          <a:p>
            <a:pPr algn="ctr"/>
            <a:r>
              <a:rPr lang="en-US" sz="1800" b="1" dirty="0" smtClean="0">
                <a:solidFill>
                  <a:srgbClr val="C00000"/>
                </a:solidFill>
                <a:latin typeface="+mn-lt"/>
              </a:rPr>
              <a:t>Your hospital</a:t>
            </a:r>
          </a:p>
          <a:p>
            <a:pPr algn="ctr"/>
            <a:r>
              <a:rPr lang="en-US" sz="1800" b="1" dirty="0">
                <a:solidFill>
                  <a:srgbClr val="C00000"/>
                </a:solidFill>
                <a:latin typeface="+mn-lt"/>
              </a:rPr>
              <a:t>p</a:t>
            </a:r>
            <a:r>
              <a:rPr lang="en-US" sz="1800" b="1" dirty="0" smtClean="0">
                <a:solidFill>
                  <a:srgbClr val="C00000"/>
                </a:solidFill>
                <a:latin typeface="+mn-lt"/>
              </a:rPr>
              <a:t>rovider </a:t>
            </a:r>
          </a:p>
          <a:p>
            <a:pPr algn="ctr"/>
            <a:r>
              <a:rPr lang="en-US" sz="1800" b="1" dirty="0" smtClean="0">
                <a:solidFill>
                  <a:srgbClr val="C00000"/>
                </a:solidFill>
                <a:latin typeface="+mn-lt"/>
              </a:rPr>
              <a:t>Intercept </a:t>
            </a:r>
          </a:p>
          <a:p>
            <a:pPr algn="ctr"/>
            <a:r>
              <a:rPr lang="en-US" sz="1100" b="1" dirty="0" smtClean="0">
                <a:latin typeface="+mn-lt"/>
              </a:rPr>
              <a:t>(July 1, 2011 - June 30, 2014)</a:t>
            </a:r>
          </a:p>
        </p:txBody>
      </p:sp>
      <p:grpSp>
        <p:nvGrpSpPr>
          <p:cNvPr id="32" name="Group 31"/>
          <p:cNvGrpSpPr/>
          <p:nvPr/>
        </p:nvGrpSpPr>
        <p:grpSpPr>
          <a:xfrm>
            <a:off x="2132660" y="2089665"/>
            <a:ext cx="4461798" cy="1740932"/>
            <a:chOff x="2053498" y="2057399"/>
            <a:chExt cx="4461798" cy="1740932"/>
          </a:xfrm>
        </p:grpSpPr>
        <p:sp>
          <p:nvSpPr>
            <p:cNvPr id="9" name="Left Bracket 8"/>
            <p:cNvSpPr/>
            <p:nvPr/>
          </p:nvSpPr>
          <p:spPr bwMode="auto">
            <a:xfrm>
              <a:off x="2053498" y="2057399"/>
              <a:ext cx="110058" cy="1676400"/>
            </a:xfrm>
            <a:prstGeom prst="leftBracket">
              <a:avLst/>
            </a:prstGeom>
            <a:noFill/>
            <a:ln w="28575" cap="flat" cmpd="sng" algn="ctr">
              <a:solidFill>
                <a:srgbClr val="7053A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14" name="Left Bracket 13"/>
            <p:cNvSpPr/>
            <p:nvPr/>
          </p:nvSpPr>
          <p:spPr bwMode="auto">
            <a:xfrm flipH="1">
              <a:off x="6354804" y="2121931"/>
              <a:ext cx="160492" cy="1676400"/>
            </a:xfrm>
            <a:prstGeom prst="leftBracket">
              <a:avLst/>
            </a:prstGeom>
            <a:noFill/>
            <a:ln w="28575" cap="flat" cmpd="sng" algn="ctr">
              <a:solidFill>
                <a:srgbClr val="7053A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grpSp>
      <p:sp>
        <p:nvSpPr>
          <p:cNvPr id="15" name="TextBox 14"/>
          <p:cNvSpPr txBox="1"/>
          <p:nvPr/>
        </p:nvSpPr>
        <p:spPr>
          <a:xfrm>
            <a:off x="210171" y="4745628"/>
            <a:ext cx="1553630" cy="923330"/>
          </a:xfrm>
          <a:prstGeom prst="rect">
            <a:avLst/>
          </a:prstGeom>
          <a:noFill/>
        </p:spPr>
        <p:txBody>
          <a:bodyPr wrap="none" tIns="91440" bIns="91440" rtlCol="0">
            <a:spAutoFit/>
          </a:bodyPr>
          <a:lstStyle/>
          <a:p>
            <a:pPr algn="ctr"/>
            <a:r>
              <a:rPr lang="en-US" sz="2400" b="1" dirty="0" smtClean="0">
                <a:solidFill>
                  <a:schemeClr val="accent2">
                    <a:lumMod val="75000"/>
                  </a:schemeClr>
                </a:solidFill>
                <a:latin typeface="+mn-lt"/>
              </a:rPr>
              <a:t>Expected</a:t>
            </a:r>
          </a:p>
          <a:p>
            <a:pPr algn="ctr"/>
            <a:r>
              <a:rPr lang="en-US" sz="2400" b="1" dirty="0" smtClean="0">
                <a:solidFill>
                  <a:schemeClr val="accent2">
                    <a:lumMod val="75000"/>
                  </a:schemeClr>
                </a:solidFill>
                <a:latin typeface="+mn-lt"/>
              </a:rPr>
              <a:t>FY 2016</a:t>
            </a:r>
          </a:p>
        </p:txBody>
      </p:sp>
      <p:sp>
        <p:nvSpPr>
          <p:cNvPr id="16" name="TextBox 15"/>
          <p:cNvSpPr txBox="1"/>
          <p:nvPr/>
        </p:nvSpPr>
        <p:spPr>
          <a:xfrm>
            <a:off x="1763801" y="4976461"/>
            <a:ext cx="319318" cy="461665"/>
          </a:xfrm>
          <a:prstGeom prst="rect">
            <a:avLst/>
          </a:prstGeom>
          <a:noFill/>
        </p:spPr>
        <p:txBody>
          <a:bodyPr wrap="none" tIns="91440" bIns="91440" rtlCol="0">
            <a:spAutoFit/>
          </a:bodyPr>
          <a:lstStyle/>
          <a:p>
            <a:r>
              <a:rPr lang="en-US" sz="1800" b="1" dirty="0">
                <a:latin typeface="+mn-lt"/>
              </a:rPr>
              <a:t>=</a:t>
            </a:r>
          </a:p>
        </p:txBody>
      </p:sp>
      <p:sp>
        <p:nvSpPr>
          <p:cNvPr id="21" name="TextBox 20"/>
          <p:cNvSpPr txBox="1"/>
          <p:nvPr/>
        </p:nvSpPr>
        <p:spPr>
          <a:xfrm>
            <a:off x="6654975" y="4917569"/>
            <a:ext cx="319318" cy="461665"/>
          </a:xfrm>
          <a:prstGeom prst="rect">
            <a:avLst/>
          </a:prstGeom>
          <a:noFill/>
        </p:spPr>
        <p:txBody>
          <a:bodyPr wrap="none" tIns="91440" bIns="91440" rtlCol="0">
            <a:spAutoFit/>
          </a:bodyPr>
          <a:lstStyle/>
          <a:p>
            <a:r>
              <a:rPr lang="en-US" sz="1800" b="1" dirty="0" smtClean="0">
                <a:latin typeface="+mn-lt"/>
              </a:rPr>
              <a:t>+</a:t>
            </a:r>
            <a:endParaRPr lang="en-US" sz="1800" b="1" dirty="0">
              <a:latin typeface="+mn-lt"/>
            </a:endParaRPr>
          </a:p>
        </p:txBody>
      </p:sp>
      <p:sp>
        <p:nvSpPr>
          <p:cNvPr id="22" name="TextBox 21"/>
          <p:cNvSpPr txBox="1"/>
          <p:nvPr/>
        </p:nvSpPr>
        <p:spPr>
          <a:xfrm>
            <a:off x="6918400" y="4225704"/>
            <a:ext cx="2146742" cy="1738938"/>
          </a:xfrm>
          <a:prstGeom prst="rect">
            <a:avLst/>
          </a:prstGeom>
          <a:noFill/>
        </p:spPr>
        <p:txBody>
          <a:bodyPr wrap="none" tIns="91440" bIns="91440" rtlCol="0">
            <a:spAutoFit/>
          </a:bodyPr>
          <a:lstStyle/>
          <a:p>
            <a:pPr algn="ctr"/>
            <a:endParaRPr lang="en-US" sz="1800" b="1" u="sng" dirty="0" smtClean="0">
              <a:solidFill>
                <a:srgbClr val="FF0000"/>
              </a:solidFill>
              <a:latin typeface="+mn-lt"/>
            </a:endParaRPr>
          </a:p>
          <a:p>
            <a:pPr algn="ctr"/>
            <a:r>
              <a:rPr lang="en-US" sz="1800" b="1" dirty="0" smtClean="0">
                <a:solidFill>
                  <a:srgbClr val="C00000"/>
                </a:solidFill>
                <a:latin typeface="+mn-lt"/>
              </a:rPr>
              <a:t>Average hospital</a:t>
            </a:r>
          </a:p>
          <a:p>
            <a:pPr algn="ctr"/>
            <a:r>
              <a:rPr lang="en-US" sz="1800" b="1" dirty="0">
                <a:solidFill>
                  <a:srgbClr val="C00000"/>
                </a:solidFill>
                <a:latin typeface="+mn-lt"/>
              </a:rPr>
              <a:t>p</a:t>
            </a:r>
            <a:r>
              <a:rPr lang="en-US" sz="1800" b="1" dirty="0" smtClean="0">
                <a:solidFill>
                  <a:srgbClr val="C00000"/>
                </a:solidFill>
                <a:latin typeface="+mn-lt"/>
              </a:rPr>
              <a:t>rovider </a:t>
            </a:r>
            <a:r>
              <a:rPr lang="en-US" sz="1800" b="1" dirty="0">
                <a:solidFill>
                  <a:srgbClr val="C00000"/>
                </a:solidFill>
                <a:latin typeface="+mn-lt"/>
              </a:rPr>
              <a:t>i</a:t>
            </a:r>
            <a:r>
              <a:rPr lang="en-US" sz="1800" b="1" dirty="0" smtClean="0">
                <a:solidFill>
                  <a:srgbClr val="C00000"/>
                </a:solidFill>
                <a:latin typeface="+mn-lt"/>
              </a:rPr>
              <a:t>ntercept</a:t>
            </a:r>
          </a:p>
          <a:p>
            <a:pPr algn="ctr"/>
            <a:r>
              <a:rPr lang="en-US" sz="1800" b="1" dirty="0">
                <a:solidFill>
                  <a:srgbClr val="C00000"/>
                </a:solidFill>
                <a:latin typeface="+mn-lt"/>
              </a:rPr>
              <a:t>f</a:t>
            </a:r>
            <a:r>
              <a:rPr lang="en-US" sz="1800" b="1" dirty="0" smtClean="0">
                <a:solidFill>
                  <a:srgbClr val="C00000"/>
                </a:solidFill>
                <a:latin typeface="+mn-lt"/>
              </a:rPr>
              <a:t>or all Section(d)</a:t>
            </a:r>
          </a:p>
          <a:p>
            <a:pPr algn="ctr"/>
            <a:r>
              <a:rPr lang="en-US" sz="1800" b="1" dirty="0" smtClean="0">
                <a:solidFill>
                  <a:srgbClr val="C00000"/>
                </a:solidFill>
                <a:latin typeface="+mn-lt"/>
              </a:rPr>
              <a:t>Hospitals in US</a:t>
            </a:r>
          </a:p>
          <a:p>
            <a:pPr algn="ctr"/>
            <a:r>
              <a:rPr lang="en-US" sz="1100" b="1" dirty="0" smtClean="0">
                <a:latin typeface="+mn-lt"/>
              </a:rPr>
              <a:t>(July 1, 2011 – June 30, 2014)</a:t>
            </a:r>
          </a:p>
        </p:txBody>
      </p:sp>
      <p:grpSp>
        <p:nvGrpSpPr>
          <p:cNvPr id="33" name="Group 32"/>
          <p:cNvGrpSpPr/>
          <p:nvPr/>
        </p:nvGrpSpPr>
        <p:grpSpPr>
          <a:xfrm>
            <a:off x="2053612" y="4265599"/>
            <a:ext cx="4627472" cy="1779895"/>
            <a:chOff x="2053612" y="4265599"/>
            <a:chExt cx="4627472" cy="1779895"/>
          </a:xfrm>
        </p:grpSpPr>
        <p:sp>
          <p:nvSpPr>
            <p:cNvPr id="17" name="TextBox 16"/>
            <p:cNvSpPr txBox="1"/>
            <p:nvPr/>
          </p:nvSpPr>
          <p:spPr>
            <a:xfrm>
              <a:off x="2053612" y="4568166"/>
              <a:ext cx="2257990" cy="1354217"/>
            </a:xfrm>
            <a:prstGeom prst="rect">
              <a:avLst/>
            </a:prstGeom>
            <a:noFill/>
          </p:spPr>
          <p:txBody>
            <a:bodyPr wrap="none" tIns="91440" bIns="91440" rtlCol="0">
              <a:spAutoFit/>
            </a:bodyPr>
            <a:lstStyle/>
            <a:p>
              <a:pPr algn="ctr"/>
              <a:r>
                <a:rPr lang="en-US" sz="1800" b="1" dirty="0">
                  <a:latin typeface="+mn-lt"/>
                </a:rPr>
                <a:t>Your patient’s risk</a:t>
              </a:r>
            </a:p>
            <a:p>
              <a:pPr algn="ctr"/>
              <a:r>
                <a:rPr lang="en-US" sz="1800" b="1" dirty="0">
                  <a:latin typeface="+mn-lt"/>
                </a:rPr>
                <a:t>factors for FY </a:t>
              </a:r>
              <a:r>
                <a:rPr lang="en-US" sz="1800" b="1" dirty="0" smtClean="0">
                  <a:latin typeface="+mn-lt"/>
                </a:rPr>
                <a:t>2016</a:t>
              </a:r>
              <a:endParaRPr lang="en-US" sz="1800" b="1" dirty="0">
                <a:latin typeface="+mn-lt"/>
              </a:endParaRPr>
            </a:p>
            <a:p>
              <a:pPr algn="ctr"/>
              <a:r>
                <a:rPr lang="en-US" sz="1800" b="1" dirty="0">
                  <a:latin typeface="+mn-lt"/>
                </a:rPr>
                <a:t>Part A &amp; B Claims</a:t>
              </a:r>
            </a:p>
            <a:p>
              <a:pPr algn="ctr"/>
              <a:r>
                <a:rPr lang="en-US" sz="1000" b="1" dirty="0"/>
                <a:t>(July 1, </a:t>
              </a:r>
              <a:r>
                <a:rPr lang="en-US" sz="1000" b="1" dirty="0" smtClean="0"/>
                <a:t>2010 </a:t>
              </a:r>
              <a:r>
                <a:rPr lang="en-US" sz="1000" b="1" dirty="0"/>
                <a:t>– June 30, </a:t>
              </a:r>
              <a:r>
                <a:rPr lang="en-US" sz="1000" b="1" dirty="0" smtClean="0"/>
                <a:t>2014)</a:t>
              </a:r>
              <a:endParaRPr lang="en-US" sz="1000" b="1" dirty="0"/>
            </a:p>
            <a:p>
              <a:pPr algn="ctr"/>
              <a:endParaRPr lang="en-US" sz="1200" b="1" dirty="0" smtClean="0">
                <a:latin typeface="+mn-lt"/>
              </a:endParaRPr>
            </a:p>
          </p:txBody>
        </p:sp>
        <p:sp>
          <p:nvSpPr>
            <p:cNvPr id="18" name="Left Bracket 17"/>
            <p:cNvSpPr/>
            <p:nvPr/>
          </p:nvSpPr>
          <p:spPr bwMode="auto">
            <a:xfrm>
              <a:off x="2083119" y="4304562"/>
              <a:ext cx="110058" cy="1676400"/>
            </a:xfrm>
            <a:prstGeom prst="leftBracket">
              <a:avLst/>
            </a:prstGeom>
            <a:noFill/>
            <a:ln w="28575" cap="flat" cmpd="sng" algn="ctr">
              <a:solidFill>
                <a:srgbClr val="7053A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sp>
          <p:nvSpPr>
            <p:cNvPr id="19" name="TextBox 18"/>
            <p:cNvSpPr txBox="1"/>
            <p:nvPr/>
          </p:nvSpPr>
          <p:spPr>
            <a:xfrm>
              <a:off x="4290906" y="4976461"/>
              <a:ext cx="319318" cy="461665"/>
            </a:xfrm>
            <a:prstGeom prst="rect">
              <a:avLst/>
            </a:prstGeom>
            <a:noFill/>
          </p:spPr>
          <p:txBody>
            <a:bodyPr wrap="none" tIns="91440" bIns="91440" rtlCol="0">
              <a:spAutoFit/>
            </a:bodyPr>
            <a:lstStyle/>
            <a:p>
              <a:r>
                <a:rPr lang="en-US" sz="1800" b="1" dirty="0" smtClean="0">
                  <a:latin typeface="+mn-lt"/>
                </a:rPr>
                <a:t>x</a:t>
              </a:r>
              <a:endParaRPr lang="en-US" sz="1800" b="1" dirty="0">
                <a:latin typeface="+mn-lt"/>
              </a:endParaRPr>
            </a:p>
          </p:txBody>
        </p:sp>
        <p:sp>
          <p:nvSpPr>
            <p:cNvPr id="20" name="TextBox 19"/>
            <p:cNvSpPr txBox="1"/>
            <p:nvPr/>
          </p:nvSpPr>
          <p:spPr>
            <a:xfrm>
              <a:off x="4376603" y="4265599"/>
              <a:ext cx="2248750" cy="1477328"/>
            </a:xfrm>
            <a:prstGeom prst="rect">
              <a:avLst/>
            </a:prstGeom>
            <a:noFill/>
          </p:spPr>
          <p:txBody>
            <a:bodyPr wrap="square" tIns="91440" bIns="91440" rtlCol="0">
              <a:spAutoFit/>
            </a:bodyPr>
            <a:lstStyle/>
            <a:p>
              <a:pPr algn="ctr"/>
              <a:endParaRPr lang="en-US" sz="1800" b="1" dirty="0" smtClean="0">
                <a:latin typeface="+mn-lt"/>
              </a:endParaRPr>
            </a:p>
            <a:p>
              <a:pPr algn="ctr"/>
              <a:endParaRPr lang="en-US" sz="1800" b="1" dirty="0">
                <a:latin typeface="+mn-lt"/>
              </a:endParaRPr>
            </a:p>
            <a:p>
              <a:pPr algn="ctr"/>
              <a:r>
                <a:rPr lang="en-US" sz="1800" b="1" dirty="0" smtClean="0">
                  <a:latin typeface="+mn-lt"/>
                </a:rPr>
                <a:t>Risk</a:t>
              </a:r>
            </a:p>
            <a:p>
              <a:pPr algn="ctr"/>
              <a:r>
                <a:rPr lang="en-US" sz="1800" b="1" dirty="0" smtClean="0">
                  <a:latin typeface="+mn-lt"/>
                </a:rPr>
                <a:t>Coefficients</a:t>
              </a:r>
            </a:p>
            <a:p>
              <a:pPr algn="ctr"/>
              <a:r>
                <a:rPr lang="en-US" sz="1200" b="1" dirty="0" smtClean="0">
                  <a:latin typeface="+mn-lt"/>
                </a:rPr>
                <a:t>(July 1, 2011-June 30, 2014)</a:t>
              </a:r>
            </a:p>
          </p:txBody>
        </p:sp>
        <p:sp>
          <p:nvSpPr>
            <p:cNvPr id="23" name="Left Bracket 22"/>
            <p:cNvSpPr/>
            <p:nvPr/>
          </p:nvSpPr>
          <p:spPr bwMode="auto">
            <a:xfrm flipH="1">
              <a:off x="6440155" y="4369094"/>
              <a:ext cx="240929" cy="1676400"/>
            </a:xfrm>
            <a:prstGeom prst="leftBracket">
              <a:avLst/>
            </a:prstGeom>
            <a:noFill/>
            <a:ln w="28575" cap="flat" cmpd="sng" algn="ctr">
              <a:solidFill>
                <a:srgbClr val="7053AA"/>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Xerox Sans" pitchFamily="50" charset="0"/>
              </a:endParaRPr>
            </a:p>
          </p:txBody>
        </p:sp>
      </p:grpSp>
      <p:cxnSp>
        <p:nvCxnSpPr>
          <p:cNvPr id="25" name="Straight Connector 24"/>
          <p:cNvCxnSpPr/>
          <p:nvPr/>
        </p:nvCxnSpPr>
        <p:spPr bwMode="auto">
          <a:xfrm>
            <a:off x="324078" y="4055402"/>
            <a:ext cx="8292523" cy="0"/>
          </a:xfrm>
          <a:prstGeom prst="line">
            <a:avLst/>
          </a:prstGeom>
          <a:solidFill>
            <a:schemeClr val="accent1"/>
          </a:solidFill>
          <a:ln w="57150" cap="flat" cmpd="sng" algn="ctr">
            <a:solidFill>
              <a:schemeClr val="accent1">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225312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500"/>
                                        <p:tgtEl>
                                          <p:spTgt spid="32"/>
                                        </p:tgtEl>
                                      </p:cBhvr>
                                    </p:animEffect>
                                  </p:childTnLst>
                                </p:cTn>
                              </p:par>
                            </p:childTnLst>
                          </p:cTn>
                        </p:par>
                        <p:par>
                          <p:cTn id="22" fill="hold">
                            <p:stCondLst>
                              <p:cond delay="500"/>
                            </p:stCondLst>
                            <p:childTnLst>
                              <p:par>
                                <p:cTn id="23" presetID="10" presetClass="entr" presetSubtype="0" fill="hold" grpId="0" nodeType="after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175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5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55" y="228600"/>
            <a:ext cx="8540750" cy="1143000"/>
          </a:xfrm>
        </p:spPr>
        <p:txBody>
          <a:bodyPr/>
          <a:lstStyle/>
          <a:p>
            <a:pPr algn="ctr"/>
            <a:r>
              <a:rPr lang="en-US" sz="3600" dirty="0" smtClean="0"/>
              <a:t>FY 2017 Financial Penalties Will Be Determined by June 30, 2015</a:t>
            </a:r>
            <a:endParaRPr lang="en-US" sz="3600"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6</a:t>
            </a:fld>
            <a:r>
              <a:rPr lang="en-US" smtClean="0"/>
              <a:t> -</a:t>
            </a:r>
            <a:endParaRPr lang="en-US"/>
          </a:p>
        </p:txBody>
      </p:sp>
      <p:sp>
        <p:nvSpPr>
          <p:cNvPr id="18" name="Freeform 17"/>
          <p:cNvSpPr/>
          <p:nvPr/>
        </p:nvSpPr>
        <p:spPr>
          <a:xfrm>
            <a:off x="479255" y="3523900"/>
            <a:ext cx="2374255" cy="949702"/>
          </a:xfrm>
          <a:custGeom>
            <a:avLst/>
            <a:gdLst>
              <a:gd name="connsiteX0" fmla="*/ 0 w 2374255"/>
              <a:gd name="connsiteY0" fmla="*/ 0 h 949702"/>
              <a:gd name="connsiteX1" fmla="*/ 1899404 w 2374255"/>
              <a:gd name="connsiteY1" fmla="*/ 0 h 949702"/>
              <a:gd name="connsiteX2" fmla="*/ 2374255 w 2374255"/>
              <a:gd name="connsiteY2" fmla="*/ 474851 h 949702"/>
              <a:gd name="connsiteX3" fmla="*/ 1899404 w 2374255"/>
              <a:gd name="connsiteY3" fmla="*/ 949702 h 949702"/>
              <a:gd name="connsiteX4" fmla="*/ 0 w 2374255"/>
              <a:gd name="connsiteY4" fmla="*/ 949702 h 949702"/>
              <a:gd name="connsiteX5" fmla="*/ 0 w 2374255"/>
              <a:gd name="connsiteY5" fmla="*/ 0 h 9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255" h="949702">
                <a:moveTo>
                  <a:pt x="0" y="0"/>
                </a:moveTo>
                <a:lnTo>
                  <a:pt x="1899404" y="0"/>
                </a:lnTo>
                <a:lnTo>
                  <a:pt x="2374255" y="474851"/>
                </a:lnTo>
                <a:lnTo>
                  <a:pt x="1899404" y="949702"/>
                </a:lnTo>
                <a:lnTo>
                  <a:pt x="0" y="949702"/>
                </a:lnTo>
                <a:lnTo>
                  <a:pt x="0" y="0"/>
                </a:lnTo>
                <a:close/>
              </a:path>
            </a:pathLst>
          </a:custGeom>
          <a:solidFill>
            <a:srgbClr val="E64BA2"/>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96012" tIns="48006" rIns="261428" bIns="48006" numCol="1" spcCol="1270" anchor="ctr" anchorCtr="0">
            <a:noAutofit/>
          </a:bodyPr>
          <a:lstStyle/>
          <a:p>
            <a:pPr lvl="0" algn="ctr" defTabSz="800100">
              <a:lnSpc>
                <a:spcPct val="90000"/>
              </a:lnSpc>
              <a:spcBef>
                <a:spcPct val="0"/>
              </a:spcBef>
              <a:spcAft>
                <a:spcPct val="35000"/>
              </a:spcAft>
            </a:pPr>
            <a:r>
              <a:rPr lang="en-US" sz="1800" b="1" kern="1200" dirty="0" smtClean="0"/>
              <a:t>Risk Factors</a:t>
            </a:r>
            <a:endParaRPr lang="en-US" sz="1800" b="1" kern="1200" dirty="0"/>
          </a:p>
        </p:txBody>
      </p:sp>
      <p:sp>
        <p:nvSpPr>
          <p:cNvPr id="19" name="Freeform 18"/>
          <p:cNvSpPr/>
          <p:nvPr/>
        </p:nvSpPr>
        <p:spPr>
          <a:xfrm>
            <a:off x="2378659" y="3523900"/>
            <a:ext cx="2374255" cy="949702"/>
          </a:xfrm>
          <a:custGeom>
            <a:avLst/>
            <a:gdLst>
              <a:gd name="connsiteX0" fmla="*/ 0 w 2374255"/>
              <a:gd name="connsiteY0" fmla="*/ 0 h 949702"/>
              <a:gd name="connsiteX1" fmla="*/ 1899404 w 2374255"/>
              <a:gd name="connsiteY1" fmla="*/ 0 h 949702"/>
              <a:gd name="connsiteX2" fmla="*/ 2374255 w 2374255"/>
              <a:gd name="connsiteY2" fmla="*/ 474851 h 949702"/>
              <a:gd name="connsiteX3" fmla="*/ 1899404 w 2374255"/>
              <a:gd name="connsiteY3" fmla="*/ 949702 h 949702"/>
              <a:gd name="connsiteX4" fmla="*/ 0 w 2374255"/>
              <a:gd name="connsiteY4" fmla="*/ 949702 h 949702"/>
              <a:gd name="connsiteX5" fmla="*/ 474851 w 2374255"/>
              <a:gd name="connsiteY5" fmla="*/ 474851 h 949702"/>
              <a:gd name="connsiteX6" fmla="*/ 0 w 2374255"/>
              <a:gd name="connsiteY6" fmla="*/ 0 h 9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55" h="949702">
                <a:moveTo>
                  <a:pt x="0" y="0"/>
                </a:moveTo>
                <a:lnTo>
                  <a:pt x="1899404" y="0"/>
                </a:lnTo>
                <a:lnTo>
                  <a:pt x="2374255" y="474851"/>
                </a:lnTo>
                <a:lnTo>
                  <a:pt x="1899404" y="949702"/>
                </a:lnTo>
                <a:lnTo>
                  <a:pt x="0" y="949702"/>
                </a:lnTo>
                <a:lnTo>
                  <a:pt x="474851" y="474851"/>
                </a:lnTo>
                <a:lnTo>
                  <a:pt x="0"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546860" tIns="48006" rIns="498854" bIns="48006" numCol="1" spcCol="1270" anchor="ctr" anchorCtr="0">
            <a:noAutofit/>
          </a:bodyPr>
          <a:lstStyle/>
          <a:p>
            <a:pPr lvl="0" algn="ctr" defTabSz="800100">
              <a:lnSpc>
                <a:spcPct val="90000"/>
              </a:lnSpc>
              <a:spcBef>
                <a:spcPct val="0"/>
              </a:spcBef>
              <a:spcAft>
                <a:spcPct val="35000"/>
              </a:spcAft>
            </a:pPr>
            <a:r>
              <a:rPr lang="en-US" sz="1800" b="1" kern="1200" dirty="0" smtClean="0"/>
              <a:t>Risk Coefficients</a:t>
            </a:r>
            <a:endParaRPr lang="en-US" sz="1800" b="1" kern="1200" dirty="0"/>
          </a:p>
        </p:txBody>
      </p:sp>
      <p:sp>
        <p:nvSpPr>
          <p:cNvPr id="20" name="Freeform 19"/>
          <p:cNvSpPr/>
          <p:nvPr/>
        </p:nvSpPr>
        <p:spPr>
          <a:xfrm>
            <a:off x="4278063" y="3523900"/>
            <a:ext cx="2374255" cy="949702"/>
          </a:xfrm>
          <a:custGeom>
            <a:avLst/>
            <a:gdLst>
              <a:gd name="connsiteX0" fmla="*/ 0 w 2374255"/>
              <a:gd name="connsiteY0" fmla="*/ 0 h 949702"/>
              <a:gd name="connsiteX1" fmla="*/ 1899404 w 2374255"/>
              <a:gd name="connsiteY1" fmla="*/ 0 h 949702"/>
              <a:gd name="connsiteX2" fmla="*/ 2374255 w 2374255"/>
              <a:gd name="connsiteY2" fmla="*/ 474851 h 949702"/>
              <a:gd name="connsiteX3" fmla="*/ 1899404 w 2374255"/>
              <a:gd name="connsiteY3" fmla="*/ 949702 h 949702"/>
              <a:gd name="connsiteX4" fmla="*/ 0 w 2374255"/>
              <a:gd name="connsiteY4" fmla="*/ 949702 h 949702"/>
              <a:gd name="connsiteX5" fmla="*/ 474851 w 2374255"/>
              <a:gd name="connsiteY5" fmla="*/ 474851 h 949702"/>
              <a:gd name="connsiteX6" fmla="*/ 0 w 2374255"/>
              <a:gd name="connsiteY6" fmla="*/ 0 h 9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55" h="949702">
                <a:moveTo>
                  <a:pt x="0" y="0"/>
                </a:moveTo>
                <a:lnTo>
                  <a:pt x="1899404" y="0"/>
                </a:lnTo>
                <a:lnTo>
                  <a:pt x="2374255" y="474851"/>
                </a:lnTo>
                <a:lnTo>
                  <a:pt x="1899404" y="949702"/>
                </a:lnTo>
                <a:lnTo>
                  <a:pt x="0" y="949702"/>
                </a:lnTo>
                <a:lnTo>
                  <a:pt x="474851" y="474851"/>
                </a:lnTo>
                <a:lnTo>
                  <a:pt x="0" y="0"/>
                </a:lnTo>
                <a:close/>
              </a:path>
            </a:pathLst>
          </a:custGeom>
          <a:solidFill>
            <a:schemeClr val="accent1">
              <a:lumMod val="5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546860" tIns="48006" rIns="498854" bIns="48006" numCol="1" spcCol="1270" anchor="ctr" anchorCtr="0">
            <a:noAutofit/>
          </a:bodyPr>
          <a:lstStyle/>
          <a:p>
            <a:pPr lvl="0" algn="ctr" defTabSz="800100">
              <a:lnSpc>
                <a:spcPct val="90000"/>
              </a:lnSpc>
              <a:spcBef>
                <a:spcPct val="0"/>
              </a:spcBef>
              <a:spcAft>
                <a:spcPct val="35000"/>
              </a:spcAft>
            </a:pPr>
            <a:r>
              <a:rPr lang="en-US" sz="1800" b="1" kern="1200" dirty="0" smtClean="0"/>
              <a:t>Hospital Specific Reports</a:t>
            </a:r>
            <a:endParaRPr lang="en-US" sz="1800" b="1" kern="1200" dirty="0"/>
          </a:p>
        </p:txBody>
      </p:sp>
      <p:sp>
        <p:nvSpPr>
          <p:cNvPr id="21" name="Freeform 20"/>
          <p:cNvSpPr/>
          <p:nvPr/>
        </p:nvSpPr>
        <p:spPr>
          <a:xfrm>
            <a:off x="6177467" y="3523900"/>
            <a:ext cx="2374255" cy="949702"/>
          </a:xfrm>
          <a:custGeom>
            <a:avLst/>
            <a:gdLst>
              <a:gd name="connsiteX0" fmla="*/ 0 w 2374255"/>
              <a:gd name="connsiteY0" fmla="*/ 0 h 949702"/>
              <a:gd name="connsiteX1" fmla="*/ 1899404 w 2374255"/>
              <a:gd name="connsiteY1" fmla="*/ 0 h 949702"/>
              <a:gd name="connsiteX2" fmla="*/ 2374255 w 2374255"/>
              <a:gd name="connsiteY2" fmla="*/ 474851 h 949702"/>
              <a:gd name="connsiteX3" fmla="*/ 1899404 w 2374255"/>
              <a:gd name="connsiteY3" fmla="*/ 949702 h 949702"/>
              <a:gd name="connsiteX4" fmla="*/ 0 w 2374255"/>
              <a:gd name="connsiteY4" fmla="*/ 949702 h 949702"/>
              <a:gd name="connsiteX5" fmla="*/ 474851 w 2374255"/>
              <a:gd name="connsiteY5" fmla="*/ 474851 h 949702"/>
              <a:gd name="connsiteX6" fmla="*/ 0 w 2374255"/>
              <a:gd name="connsiteY6" fmla="*/ 0 h 94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55" h="949702">
                <a:moveTo>
                  <a:pt x="0" y="0"/>
                </a:moveTo>
                <a:lnTo>
                  <a:pt x="1899404" y="0"/>
                </a:lnTo>
                <a:lnTo>
                  <a:pt x="2374255" y="474851"/>
                </a:lnTo>
                <a:lnTo>
                  <a:pt x="1899404" y="949702"/>
                </a:lnTo>
                <a:lnTo>
                  <a:pt x="0" y="949702"/>
                </a:lnTo>
                <a:lnTo>
                  <a:pt x="474851" y="474851"/>
                </a:lnTo>
                <a:lnTo>
                  <a:pt x="0" y="0"/>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46860" tIns="48006" rIns="498854" bIns="48006" numCol="1" spcCol="1270" anchor="ctr" anchorCtr="0">
            <a:noAutofit/>
          </a:bodyPr>
          <a:lstStyle/>
          <a:p>
            <a:pPr lvl="0" algn="ctr" defTabSz="800100">
              <a:lnSpc>
                <a:spcPct val="90000"/>
              </a:lnSpc>
              <a:spcBef>
                <a:spcPct val="0"/>
              </a:spcBef>
              <a:spcAft>
                <a:spcPct val="35000"/>
              </a:spcAft>
            </a:pPr>
            <a:r>
              <a:rPr lang="en-US" sz="1800" b="1" kern="1200" dirty="0" smtClean="0"/>
              <a:t>Adjusted Payments Begin</a:t>
            </a:r>
            <a:endParaRPr lang="en-US" sz="1800" b="1" kern="1200" dirty="0"/>
          </a:p>
        </p:txBody>
      </p:sp>
      <p:sp>
        <p:nvSpPr>
          <p:cNvPr id="7" name="TextBox 6"/>
          <p:cNvSpPr txBox="1"/>
          <p:nvPr/>
        </p:nvSpPr>
        <p:spPr>
          <a:xfrm>
            <a:off x="832432" y="2862345"/>
            <a:ext cx="1197507" cy="615553"/>
          </a:xfrm>
          <a:prstGeom prst="rect">
            <a:avLst/>
          </a:prstGeom>
          <a:noFill/>
        </p:spPr>
        <p:txBody>
          <a:bodyPr wrap="none" tIns="91440" bIns="91440" rtlCol="0">
            <a:spAutoFit/>
          </a:bodyPr>
          <a:lstStyle/>
          <a:p>
            <a:r>
              <a:rPr lang="en-US" b="1" dirty="0" smtClean="0">
                <a:latin typeface="+mn-lt"/>
              </a:rPr>
              <a:t>July 2011 to</a:t>
            </a:r>
          </a:p>
          <a:p>
            <a:r>
              <a:rPr lang="en-US" b="1" dirty="0" smtClean="0">
                <a:latin typeface="+mn-lt"/>
              </a:rPr>
              <a:t> June 2015</a:t>
            </a:r>
          </a:p>
        </p:txBody>
      </p:sp>
      <p:sp>
        <p:nvSpPr>
          <p:cNvPr id="8" name="TextBox 7"/>
          <p:cNvSpPr txBox="1"/>
          <p:nvPr/>
        </p:nvSpPr>
        <p:spPr>
          <a:xfrm>
            <a:off x="6649089" y="2992780"/>
            <a:ext cx="1516762" cy="400110"/>
          </a:xfrm>
          <a:prstGeom prst="rect">
            <a:avLst/>
          </a:prstGeom>
          <a:noFill/>
        </p:spPr>
        <p:txBody>
          <a:bodyPr wrap="none" tIns="91440" bIns="91440" rtlCol="0">
            <a:spAutoFit/>
          </a:bodyPr>
          <a:lstStyle/>
          <a:p>
            <a:r>
              <a:rPr lang="en-US" b="1" dirty="0" smtClean="0">
                <a:latin typeface="+mn-lt"/>
              </a:rPr>
              <a:t>October 1, 2016</a:t>
            </a:r>
          </a:p>
        </p:txBody>
      </p:sp>
      <p:sp>
        <p:nvSpPr>
          <p:cNvPr id="9" name="TextBox 8"/>
          <p:cNvSpPr txBox="1"/>
          <p:nvPr/>
        </p:nvSpPr>
        <p:spPr>
          <a:xfrm>
            <a:off x="2839089" y="2885058"/>
            <a:ext cx="1207382" cy="615553"/>
          </a:xfrm>
          <a:prstGeom prst="rect">
            <a:avLst/>
          </a:prstGeom>
          <a:noFill/>
        </p:spPr>
        <p:txBody>
          <a:bodyPr wrap="none" tIns="91440" bIns="91440" rtlCol="0">
            <a:spAutoFit/>
          </a:bodyPr>
          <a:lstStyle/>
          <a:p>
            <a:r>
              <a:rPr lang="en-US" b="1" dirty="0" smtClean="0">
                <a:latin typeface="+mn-lt"/>
              </a:rPr>
              <a:t>July 2012 to</a:t>
            </a:r>
          </a:p>
          <a:p>
            <a:r>
              <a:rPr lang="en-US" b="1" dirty="0" smtClean="0">
                <a:latin typeface="+mn-lt"/>
              </a:rPr>
              <a:t> June 2015</a:t>
            </a:r>
          </a:p>
        </p:txBody>
      </p:sp>
      <p:sp>
        <p:nvSpPr>
          <p:cNvPr id="10" name="TextBox 9"/>
          <p:cNvSpPr txBox="1"/>
          <p:nvPr/>
        </p:nvSpPr>
        <p:spPr>
          <a:xfrm>
            <a:off x="5175270" y="2879912"/>
            <a:ext cx="800219" cy="615553"/>
          </a:xfrm>
          <a:prstGeom prst="rect">
            <a:avLst/>
          </a:prstGeom>
          <a:noFill/>
        </p:spPr>
        <p:txBody>
          <a:bodyPr wrap="none" tIns="91440" bIns="91440" rtlCol="0">
            <a:spAutoFit/>
          </a:bodyPr>
          <a:lstStyle/>
          <a:p>
            <a:pPr algn="ctr"/>
            <a:r>
              <a:rPr lang="en-US" b="1" dirty="0" smtClean="0">
                <a:latin typeface="+mn-lt"/>
              </a:rPr>
              <a:t>August</a:t>
            </a:r>
          </a:p>
          <a:p>
            <a:pPr algn="ctr"/>
            <a:r>
              <a:rPr lang="en-US" b="1" dirty="0" smtClean="0">
                <a:latin typeface="+mn-lt"/>
              </a:rPr>
              <a:t>2016</a:t>
            </a:r>
          </a:p>
        </p:txBody>
      </p:sp>
      <p:cxnSp>
        <p:nvCxnSpPr>
          <p:cNvPr id="5" name="Curved Connector 4"/>
          <p:cNvCxnSpPr/>
          <p:nvPr/>
        </p:nvCxnSpPr>
        <p:spPr bwMode="auto">
          <a:xfrm rot="5400000" flipH="1" flipV="1">
            <a:off x="2350188" y="2439814"/>
            <a:ext cx="798633" cy="762000"/>
          </a:xfrm>
          <a:prstGeom prst="curvedConnector3">
            <a:avLst/>
          </a:prstGeom>
          <a:solidFill>
            <a:schemeClr val="accent1"/>
          </a:solidFill>
          <a:ln w="9525" cap="flat" cmpd="sng" algn="ctr">
            <a:solidFill>
              <a:srgbClr val="C00000"/>
            </a:solidFill>
            <a:prstDash val="solid"/>
            <a:round/>
            <a:headEnd type="none" w="med" len="med"/>
            <a:tailEnd type="arrow"/>
          </a:ln>
          <a:effectLst/>
        </p:spPr>
      </p:cxnSp>
      <p:sp>
        <p:nvSpPr>
          <p:cNvPr id="13" name="TextBox 12"/>
          <p:cNvSpPr txBox="1"/>
          <p:nvPr/>
        </p:nvSpPr>
        <p:spPr>
          <a:xfrm>
            <a:off x="1804908" y="1621566"/>
            <a:ext cx="2941092" cy="738664"/>
          </a:xfrm>
          <a:prstGeom prst="rect">
            <a:avLst/>
          </a:prstGeom>
          <a:noFill/>
        </p:spPr>
        <p:txBody>
          <a:bodyPr wrap="square" tIns="91440" bIns="91440" rtlCol="0">
            <a:spAutoFit/>
          </a:bodyPr>
          <a:lstStyle/>
          <a:p>
            <a:pPr algn="ctr"/>
            <a:r>
              <a:rPr lang="en-US" sz="1800" b="1" dirty="0" smtClean="0">
                <a:solidFill>
                  <a:srgbClr val="C00000"/>
                </a:solidFill>
                <a:latin typeface="+mn-lt"/>
              </a:rPr>
              <a:t>We have less than a year to impact these values!</a:t>
            </a:r>
          </a:p>
        </p:txBody>
      </p:sp>
      <p:grpSp>
        <p:nvGrpSpPr>
          <p:cNvPr id="16" name="Group 15"/>
          <p:cNvGrpSpPr/>
          <p:nvPr/>
        </p:nvGrpSpPr>
        <p:grpSpPr>
          <a:xfrm>
            <a:off x="4746000" y="1736937"/>
            <a:ext cx="1353074" cy="969407"/>
            <a:chOff x="4517409" y="1915897"/>
            <a:chExt cx="1353074" cy="969407"/>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409" y="2285229"/>
              <a:ext cx="4381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663" y="2134190"/>
              <a:ext cx="4381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333" y="1915897"/>
              <a:ext cx="4381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209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42"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750" fill="hold"/>
                                        <p:tgtEl>
                                          <p:spTgt spid="16"/>
                                        </p:tgtEl>
                                        <p:attrNameLst>
                                          <p:attrName>ppt_w</p:attrName>
                                        </p:attrNameLst>
                                      </p:cBhvr>
                                      <p:tavLst>
                                        <p:tav tm="0">
                                          <p:val>
                                            <p:fltVal val="0"/>
                                          </p:val>
                                        </p:tav>
                                        <p:tav tm="100000">
                                          <p:val>
                                            <p:strVal val="#ppt_w"/>
                                          </p:val>
                                        </p:tav>
                                      </p:tavLst>
                                    </p:anim>
                                    <p:anim calcmode="lin" valueType="num">
                                      <p:cBhvr>
                                        <p:cTn id="60" dur="1750" fill="hold"/>
                                        <p:tgtEl>
                                          <p:spTgt spid="16"/>
                                        </p:tgtEl>
                                        <p:attrNameLst>
                                          <p:attrName>ppt_h</p:attrName>
                                        </p:attrNameLst>
                                      </p:cBhvr>
                                      <p:tavLst>
                                        <p:tav tm="0">
                                          <p:val>
                                            <p:fltVal val="0"/>
                                          </p:val>
                                        </p:tav>
                                        <p:tav tm="100000">
                                          <p:val>
                                            <p:strVal val="#ppt_h"/>
                                          </p:val>
                                        </p:tav>
                                      </p:tavLst>
                                    </p:anim>
                                    <p:animEffect transition="in" filter="fade">
                                      <p:cBhvr>
                                        <p:cTn id="61"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7" grpId="0"/>
      <p:bldP spid="8" grpId="0"/>
      <p:bldP spid="9"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Midas+ Advanced Analytics</a:t>
            </a:r>
            <a:endParaRPr lang="en-US" dirty="0"/>
          </a:p>
        </p:txBody>
      </p:sp>
      <p:sp>
        <p:nvSpPr>
          <p:cNvPr id="3" name="Content Placeholder 2"/>
          <p:cNvSpPr>
            <a:spLocks noGrp="1"/>
          </p:cNvSpPr>
          <p:nvPr>
            <p:ph idx="1"/>
          </p:nvPr>
        </p:nvSpPr>
        <p:spPr>
          <a:xfrm>
            <a:off x="3048000" y="1431925"/>
            <a:ext cx="5784850" cy="4511675"/>
          </a:xfrm>
        </p:spPr>
        <p:txBody>
          <a:bodyPr/>
          <a:lstStyle/>
          <a:p>
            <a:pPr>
              <a:buFont typeface="Wingdings" pitchFamily="2" charset="2"/>
              <a:buChar char="ü"/>
            </a:pPr>
            <a:r>
              <a:rPr lang="en-US" sz="2000" dirty="0" smtClean="0"/>
              <a:t>Five years of Medicare data linked with your patients in Midas+ to replicate CMS risk models proactively</a:t>
            </a:r>
          </a:p>
          <a:p>
            <a:pPr>
              <a:buFont typeface="Wingdings" pitchFamily="2" charset="2"/>
              <a:buChar char="ü"/>
            </a:pPr>
            <a:r>
              <a:rPr lang="en-US" sz="2000" dirty="0" smtClean="0"/>
              <a:t>Adjusted readmission rates to account for non-same hospital readmissions</a:t>
            </a:r>
          </a:p>
          <a:p>
            <a:pPr>
              <a:buFont typeface="Wingdings" pitchFamily="2" charset="2"/>
              <a:buChar char="ü"/>
            </a:pPr>
            <a:r>
              <a:rPr lang="en-US" sz="2000" dirty="0" smtClean="0"/>
              <a:t>See predicted and expected readmission rates for your hospital nearly two years before CMS provides you with your hospital specific reports</a:t>
            </a:r>
          </a:p>
          <a:p>
            <a:pPr>
              <a:buFont typeface="Wingdings" pitchFamily="2" charset="2"/>
              <a:buChar char="ü"/>
            </a:pPr>
            <a:r>
              <a:rPr lang="en-US" sz="2000" dirty="0" smtClean="0"/>
              <a:t>Prioritize which clinical cohorts have the greatest risk for financial penalty and the greatest opportunity for improvement</a:t>
            </a:r>
          </a:p>
          <a:p>
            <a:pPr>
              <a:buFont typeface="Wingdings" pitchFamily="2" charset="2"/>
              <a:buChar char="ü"/>
            </a:pPr>
            <a:r>
              <a:rPr lang="en-US" sz="2000" dirty="0" smtClean="0"/>
              <a:t>Patient level risk coefficients to drive quality improvement across your organization</a:t>
            </a:r>
          </a:p>
          <a:p>
            <a:pPr>
              <a:buFont typeface="Wingdings" pitchFamily="2" charset="2"/>
              <a:buChar char="ü"/>
            </a:pPr>
            <a:endParaRPr lang="en-US"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7</a:t>
            </a:fld>
            <a:r>
              <a:rPr lang="en-US" smtClean="0"/>
              <a:t> -</a:t>
            </a: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255602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5562600" y="3505200"/>
            <a:ext cx="2057400" cy="5334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mn-lt"/>
            </a:endParaRPr>
          </a:p>
        </p:txBody>
      </p:sp>
    </p:spTree>
    <p:extLst>
      <p:ext uri="{BB962C8B-B14F-4D97-AF65-F5344CB8AC3E}">
        <p14:creationId xmlns:p14="http://schemas.microsoft.com/office/powerpoint/2010/main" val="14251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190" y="609600"/>
            <a:ext cx="8540750" cy="1143000"/>
          </a:xfrm>
        </p:spPr>
        <p:txBody>
          <a:bodyPr/>
          <a:lstStyle/>
          <a:p>
            <a:pPr algn="ctr"/>
            <a:r>
              <a:rPr lang="en-US" sz="3200" dirty="0" smtClean="0"/>
              <a:t>Midas+ Predictive Analytics Creates a Proactive Response Strategy……</a:t>
            </a:r>
            <a:br>
              <a:rPr lang="en-US" sz="3200" dirty="0" smtClean="0"/>
            </a:br>
            <a:endParaRPr lang="en-US" sz="3200" dirty="0"/>
          </a:p>
        </p:txBody>
      </p:sp>
      <p:sp>
        <p:nvSpPr>
          <p:cNvPr id="4" name="Slide Number Placeholder 3"/>
          <p:cNvSpPr>
            <a:spLocks noGrp="1"/>
          </p:cNvSpPr>
          <p:nvPr>
            <p:ph type="sldNum" sz="quarter" idx="11"/>
          </p:nvPr>
        </p:nvSpPr>
        <p:spPr/>
        <p:txBody>
          <a:bodyPr/>
          <a:lstStyle/>
          <a:p>
            <a:r>
              <a:rPr lang="en-US" smtClean="0"/>
              <a:t>- </a:t>
            </a:r>
            <a:fld id="{C5189546-B41A-4F31-8BEC-08600C9973EB}" type="slidenum">
              <a:rPr lang="en-US" smtClean="0"/>
              <a:pPr/>
              <a:t>8</a:t>
            </a:fld>
            <a:r>
              <a:rPr lang="en-US" smtClean="0"/>
              <a:t> -</a:t>
            </a:r>
            <a:endParaRPr lang="en-US"/>
          </a:p>
        </p:txBody>
      </p:sp>
      <p:graphicFrame>
        <p:nvGraphicFramePr>
          <p:cNvPr id="3" name="Diagram 2"/>
          <p:cNvGraphicFramePr/>
          <p:nvPr>
            <p:extLst>
              <p:ext uri="{D42A27DB-BD31-4B8C-83A1-F6EECF244321}">
                <p14:modId xmlns:p14="http://schemas.microsoft.com/office/powerpoint/2010/main" val="1605904215"/>
              </p:ext>
            </p:extLst>
          </p:nvPr>
        </p:nvGraphicFramePr>
        <p:xfrm>
          <a:off x="457200" y="964897"/>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2315514" y="2022638"/>
            <a:ext cx="1207382" cy="615553"/>
          </a:xfrm>
          <a:prstGeom prst="rect">
            <a:avLst/>
          </a:prstGeom>
          <a:noFill/>
        </p:spPr>
        <p:txBody>
          <a:bodyPr wrap="none" tIns="91440" bIns="91440" rtlCol="0">
            <a:spAutoFit/>
          </a:bodyPr>
          <a:lstStyle/>
          <a:p>
            <a:pPr algn="ctr"/>
            <a:r>
              <a:rPr lang="en-US" b="1" dirty="0" smtClean="0">
                <a:latin typeface="+mn-lt"/>
              </a:rPr>
              <a:t>July 2012 to</a:t>
            </a:r>
          </a:p>
          <a:p>
            <a:pPr algn="ctr"/>
            <a:r>
              <a:rPr lang="en-US" b="1" dirty="0" smtClean="0">
                <a:latin typeface="+mn-lt"/>
              </a:rPr>
              <a:t> June 2015</a:t>
            </a:r>
          </a:p>
        </p:txBody>
      </p:sp>
      <p:grpSp>
        <p:nvGrpSpPr>
          <p:cNvPr id="14" name="Group 13"/>
          <p:cNvGrpSpPr/>
          <p:nvPr/>
        </p:nvGrpSpPr>
        <p:grpSpPr>
          <a:xfrm>
            <a:off x="693455" y="1980337"/>
            <a:ext cx="7618390" cy="615555"/>
            <a:chOff x="654353" y="2482052"/>
            <a:chExt cx="7618390" cy="615555"/>
          </a:xfrm>
        </p:grpSpPr>
        <p:sp>
          <p:nvSpPr>
            <p:cNvPr id="24" name="TextBox 23"/>
            <p:cNvSpPr txBox="1"/>
            <p:nvPr/>
          </p:nvSpPr>
          <p:spPr>
            <a:xfrm>
              <a:off x="654353" y="2482052"/>
              <a:ext cx="1197507" cy="615553"/>
            </a:xfrm>
            <a:prstGeom prst="rect">
              <a:avLst/>
            </a:prstGeom>
            <a:noFill/>
          </p:spPr>
          <p:txBody>
            <a:bodyPr wrap="none" tIns="91440" bIns="91440" rtlCol="0">
              <a:spAutoFit/>
            </a:bodyPr>
            <a:lstStyle/>
            <a:p>
              <a:r>
                <a:rPr lang="en-US" b="1" dirty="0" smtClean="0">
                  <a:latin typeface="+mn-lt"/>
                </a:rPr>
                <a:t>July 2011 to</a:t>
              </a:r>
            </a:p>
            <a:p>
              <a:r>
                <a:rPr lang="en-US" b="1" dirty="0" smtClean="0">
                  <a:latin typeface="+mn-lt"/>
                </a:rPr>
                <a:t> June 2015</a:t>
              </a:r>
            </a:p>
          </p:txBody>
        </p:sp>
        <p:sp>
          <p:nvSpPr>
            <p:cNvPr id="27" name="TextBox 26"/>
            <p:cNvSpPr txBox="1"/>
            <p:nvPr/>
          </p:nvSpPr>
          <p:spPr>
            <a:xfrm>
              <a:off x="7352298" y="2482053"/>
              <a:ext cx="920445" cy="615553"/>
            </a:xfrm>
            <a:prstGeom prst="rect">
              <a:avLst/>
            </a:prstGeom>
            <a:noFill/>
          </p:spPr>
          <p:txBody>
            <a:bodyPr wrap="none" tIns="91440" bIns="91440" rtlCol="0">
              <a:spAutoFit/>
            </a:bodyPr>
            <a:lstStyle/>
            <a:p>
              <a:pPr algn="ctr"/>
              <a:r>
                <a:rPr lang="en-US" b="1" dirty="0" smtClean="0">
                  <a:latin typeface="+mn-lt"/>
                </a:rPr>
                <a:t>October </a:t>
              </a:r>
            </a:p>
            <a:p>
              <a:pPr algn="ctr"/>
              <a:r>
                <a:rPr lang="en-US" b="1" dirty="0" smtClean="0">
                  <a:latin typeface="+mn-lt"/>
                </a:rPr>
                <a:t>2016</a:t>
              </a:r>
            </a:p>
          </p:txBody>
        </p:sp>
        <p:sp>
          <p:nvSpPr>
            <p:cNvPr id="28" name="TextBox 27"/>
            <p:cNvSpPr txBox="1"/>
            <p:nvPr/>
          </p:nvSpPr>
          <p:spPr>
            <a:xfrm>
              <a:off x="4011912" y="2547551"/>
              <a:ext cx="1140762" cy="492443"/>
            </a:xfrm>
            <a:prstGeom prst="rect">
              <a:avLst/>
            </a:prstGeom>
            <a:noFill/>
          </p:spPr>
          <p:txBody>
            <a:bodyPr wrap="none" tIns="91440" bIns="91440" rtlCol="0">
              <a:spAutoFit/>
            </a:bodyPr>
            <a:lstStyle/>
            <a:p>
              <a:pPr algn="ctr"/>
              <a:r>
                <a:rPr lang="en-US" sz="2000" b="1" dirty="0" smtClean="0">
                  <a:solidFill>
                    <a:srgbClr val="C00000"/>
                  </a:solidFill>
                  <a:latin typeface="+mn-lt"/>
                </a:rPr>
                <a:t>TODAY!</a:t>
              </a:r>
            </a:p>
          </p:txBody>
        </p:sp>
        <p:sp>
          <p:nvSpPr>
            <p:cNvPr id="29" name="TextBox 28"/>
            <p:cNvSpPr txBox="1"/>
            <p:nvPr/>
          </p:nvSpPr>
          <p:spPr>
            <a:xfrm>
              <a:off x="5738564" y="2482054"/>
              <a:ext cx="800219" cy="615553"/>
            </a:xfrm>
            <a:prstGeom prst="rect">
              <a:avLst/>
            </a:prstGeom>
            <a:noFill/>
          </p:spPr>
          <p:txBody>
            <a:bodyPr wrap="none" tIns="91440" bIns="91440" rtlCol="0">
              <a:spAutoFit/>
            </a:bodyPr>
            <a:lstStyle/>
            <a:p>
              <a:pPr algn="ctr"/>
              <a:r>
                <a:rPr lang="en-US" b="1" dirty="0" smtClean="0">
                  <a:latin typeface="+mn-lt"/>
                </a:rPr>
                <a:t>August</a:t>
              </a:r>
            </a:p>
            <a:p>
              <a:pPr algn="ctr"/>
              <a:r>
                <a:rPr lang="en-US" b="1" dirty="0" smtClean="0">
                  <a:latin typeface="+mn-lt"/>
                </a:rPr>
                <a:t> 2016</a:t>
              </a:r>
            </a:p>
          </p:txBody>
        </p:sp>
      </p:grpSp>
      <p:grpSp>
        <p:nvGrpSpPr>
          <p:cNvPr id="12" name="Group 11"/>
          <p:cNvGrpSpPr/>
          <p:nvPr/>
        </p:nvGrpSpPr>
        <p:grpSpPr>
          <a:xfrm>
            <a:off x="1303581" y="3495901"/>
            <a:ext cx="7345953" cy="3258336"/>
            <a:chOff x="-4298091" y="3602617"/>
            <a:chExt cx="10499381" cy="3258336"/>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8091" y="3602617"/>
              <a:ext cx="2613858" cy="991310"/>
            </a:xfrm>
            <a:prstGeom prst="rect">
              <a:avLst/>
            </a:prstGeom>
          </p:spPr>
        </p:pic>
        <p:sp>
          <p:nvSpPr>
            <p:cNvPr id="25" name="TextBox 24"/>
            <p:cNvSpPr txBox="1"/>
            <p:nvPr/>
          </p:nvSpPr>
          <p:spPr>
            <a:xfrm>
              <a:off x="279380" y="4983516"/>
              <a:ext cx="5921910" cy="1877437"/>
            </a:xfrm>
            <a:prstGeom prst="rect">
              <a:avLst/>
            </a:prstGeom>
            <a:noFill/>
          </p:spPr>
          <p:txBody>
            <a:bodyPr wrap="square" tIns="91440" bIns="91440" rtlCol="0">
              <a:spAutoFit/>
            </a:bodyPr>
            <a:lstStyle/>
            <a:p>
              <a:pPr algn="ctr"/>
              <a:endParaRPr lang="en-US" sz="1600" b="1" i="1" dirty="0" smtClean="0">
                <a:latin typeface="+mn-lt"/>
              </a:endParaRPr>
            </a:p>
            <a:p>
              <a:pPr algn="ctr"/>
              <a:r>
                <a:rPr lang="en-US" sz="1600" b="1" i="1" dirty="0" smtClean="0">
                  <a:latin typeface="+mn-lt"/>
                </a:rPr>
                <a:t>Midas+ Hospitals can</a:t>
              </a:r>
            </a:p>
            <a:p>
              <a:pPr algn="ctr"/>
              <a:r>
                <a:rPr lang="en-US" sz="1600" b="1" i="1" dirty="0" smtClean="0">
                  <a:latin typeface="+mn-lt"/>
                </a:rPr>
                <a:t>prioritize and intervene</a:t>
              </a:r>
            </a:p>
            <a:p>
              <a:pPr algn="ctr"/>
              <a:r>
                <a:rPr lang="en-US" sz="1600" b="1" i="1" dirty="0" smtClean="0">
                  <a:latin typeface="+mn-lt"/>
                </a:rPr>
                <a:t> </a:t>
              </a:r>
              <a:r>
                <a:rPr lang="en-US" sz="1600" b="1" i="1" dirty="0">
                  <a:latin typeface="+mn-lt"/>
                </a:rPr>
                <a:t>h</a:t>
              </a:r>
              <a:r>
                <a:rPr lang="en-US" sz="1600" b="1" i="1" dirty="0" smtClean="0">
                  <a:latin typeface="+mn-lt"/>
                </a:rPr>
                <a:t>igh </a:t>
              </a:r>
              <a:r>
                <a:rPr lang="en-US" sz="1600" b="1" i="1" dirty="0">
                  <a:latin typeface="+mn-lt"/>
                </a:rPr>
                <a:t>r</a:t>
              </a:r>
              <a:r>
                <a:rPr lang="en-US" sz="1600" b="1" i="1" dirty="0" smtClean="0">
                  <a:latin typeface="+mn-lt"/>
                </a:rPr>
                <a:t>isk populations to impact </a:t>
              </a:r>
            </a:p>
            <a:p>
              <a:pPr algn="ctr"/>
              <a:r>
                <a:rPr lang="en-US" sz="1600" b="1" i="1" dirty="0">
                  <a:latin typeface="+mn-lt"/>
                </a:rPr>
                <a:t>f</a:t>
              </a:r>
              <a:r>
                <a:rPr lang="en-US" sz="1600" b="1" i="1" dirty="0" smtClean="0">
                  <a:latin typeface="+mn-lt"/>
                </a:rPr>
                <a:t>inancial penalties two years </a:t>
              </a:r>
            </a:p>
            <a:p>
              <a:pPr algn="ctr"/>
              <a:r>
                <a:rPr lang="en-US" sz="1600" b="1" i="1" dirty="0">
                  <a:latin typeface="+mn-lt"/>
                </a:rPr>
                <a:t>b</a:t>
              </a:r>
              <a:r>
                <a:rPr lang="en-US" sz="1600" b="1" i="1" dirty="0" smtClean="0">
                  <a:latin typeface="+mn-lt"/>
                </a:rPr>
                <a:t>efore they apply!</a:t>
              </a:r>
            </a:p>
            <a:p>
              <a:pPr algn="ctr"/>
              <a:endParaRPr lang="en-US" b="1" i="1" dirty="0" smtClean="0">
                <a:latin typeface="+mn-lt"/>
              </a:endParaRPr>
            </a:p>
          </p:txBody>
        </p:sp>
      </p:grpSp>
      <p:sp>
        <p:nvSpPr>
          <p:cNvPr id="15" name="TextBox 14"/>
          <p:cNvSpPr txBox="1"/>
          <p:nvPr/>
        </p:nvSpPr>
        <p:spPr>
          <a:xfrm>
            <a:off x="133925" y="4535732"/>
            <a:ext cx="4487470" cy="1908215"/>
          </a:xfrm>
          <a:prstGeom prst="rect">
            <a:avLst/>
          </a:prstGeom>
          <a:noFill/>
        </p:spPr>
        <p:txBody>
          <a:bodyPr wrap="square" tIns="91440" bIns="91440" rtlCol="0">
            <a:spAutoFit/>
          </a:bodyPr>
          <a:lstStyle/>
          <a:p>
            <a:pPr algn="ctr"/>
            <a:r>
              <a:rPr lang="en-US" sz="1600" b="1" i="1" dirty="0" smtClean="0">
                <a:latin typeface="+mn-lt"/>
              </a:rPr>
              <a:t>Risk Factors and Risk Coefficients</a:t>
            </a:r>
          </a:p>
          <a:p>
            <a:pPr algn="ctr"/>
            <a:r>
              <a:rPr lang="en-US" sz="1600" b="1" i="1" dirty="0">
                <a:latin typeface="+mn-lt"/>
              </a:rPr>
              <a:t>c</a:t>
            </a:r>
            <a:r>
              <a:rPr lang="en-US" sz="1600" b="1" i="1" dirty="0" smtClean="0">
                <a:latin typeface="+mn-lt"/>
              </a:rPr>
              <a:t>alculated from Medicare Part A &amp; B Claims </a:t>
            </a:r>
          </a:p>
          <a:p>
            <a:pPr algn="ctr"/>
            <a:r>
              <a:rPr lang="en-US" sz="1600" b="1" i="1" dirty="0" smtClean="0">
                <a:latin typeface="+mn-lt"/>
              </a:rPr>
              <a:t>July 1, 2011 – Dec 31, 2013</a:t>
            </a:r>
          </a:p>
          <a:p>
            <a:pPr algn="ctr"/>
            <a:r>
              <a:rPr lang="en-US" sz="1600" b="1" i="1" dirty="0" smtClean="0">
                <a:latin typeface="+mn-lt"/>
              </a:rPr>
              <a:t>+</a:t>
            </a:r>
          </a:p>
          <a:p>
            <a:pPr algn="ctr"/>
            <a:r>
              <a:rPr lang="en-US" sz="1600" b="1" i="1" dirty="0" smtClean="0">
                <a:latin typeface="+mn-lt"/>
              </a:rPr>
              <a:t>Midas+ Data Jan 1, 2014 to date</a:t>
            </a:r>
          </a:p>
          <a:p>
            <a:pPr algn="ctr"/>
            <a:r>
              <a:rPr lang="en-US" sz="1600" b="1" i="1" dirty="0" smtClean="0">
                <a:latin typeface="+mn-lt"/>
              </a:rPr>
              <a:t>+</a:t>
            </a:r>
          </a:p>
          <a:p>
            <a:pPr algn="ctr"/>
            <a:r>
              <a:rPr lang="en-US" sz="1600" b="1" i="1" dirty="0" smtClean="0">
                <a:latin typeface="+mn-lt"/>
              </a:rPr>
              <a:t>Midas+ Predictive Analytics </a:t>
            </a:r>
          </a:p>
        </p:txBody>
      </p:sp>
      <p:pic>
        <p:nvPicPr>
          <p:cNvPr id="2050" name="Picture 2" descr="C:\Users\vam\AppData\Local\Microsoft\Windows\Temporary Internet Files\Content.IE5\0QPOZY19\MP90040755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3639276"/>
            <a:ext cx="2073956" cy="1382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02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95600"/>
            <a:ext cx="460204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5996" y="228600"/>
            <a:ext cx="8540750" cy="1143000"/>
          </a:xfrm>
        </p:spPr>
        <p:txBody>
          <a:bodyPr/>
          <a:lstStyle/>
          <a:p>
            <a:r>
              <a:rPr lang="en-US" dirty="0" smtClean="0"/>
              <a:t>Understanding Your Tipping Point</a:t>
            </a:r>
            <a:endParaRPr lang="en-US" dirty="0"/>
          </a:p>
        </p:txBody>
      </p:sp>
      <p:sp>
        <p:nvSpPr>
          <p:cNvPr id="3" name="Content Placeholder 2"/>
          <p:cNvSpPr>
            <a:spLocks noGrp="1"/>
          </p:cNvSpPr>
          <p:nvPr>
            <p:ph sz="half" idx="1"/>
          </p:nvPr>
        </p:nvSpPr>
        <p:spPr>
          <a:xfrm>
            <a:off x="1295400" y="1508125"/>
            <a:ext cx="6565812" cy="4511675"/>
          </a:xfrm>
        </p:spPr>
        <p:txBody>
          <a:bodyPr/>
          <a:lstStyle/>
          <a:p>
            <a:pPr marL="457200" indent="-457200">
              <a:buFont typeface="Arial" pitchFamily="34" charset="0"/>
              <a:buChar char="•"/>
            </a:pPr>
            <a:r>
              <a:rPr lang="en-US" sz="2400" dirty="0" smtClean="0"/>
              <a:t>Which populations are at greatest risk?</a:t>
            </a:r>
          </a:p>
          <a:p>
            <a:pPr marL="457200" indent="-457200">
              <a:buFont typeface="Arial" pitchFamily="34" charset="0"/>
              <a:buChar char="•"/>
            </a:pPr>
            <a:r>
              <a:rPr lang="en-US" sz="2400" dirty="0" smtClean="0"/>
              <a:t>How many readmissions are too many?</a:t>
            </a:r>
            <a:endParaRPr lang="en-US" sz="2400" dirty="0"/>
          </a:p>
        </p:txBody>
      </p:sp>
      <p:sp>
        <p:nvSpPr>
          <p:cNvPr id="6" name="Slide Number Placeholder 5"/>
          <p:cNvSpPr>
            <a:spLocks noGrp="1"/>
          </p:cNvSpPr>
          <p:nvPr>
            <p:ph type="sldNum" sz="quarter" idx="11"/>
          </p:nvPr>
        </p:nvSpPr>
        <p:spPr/>
        <p:txBody>
          <a:bodyPr/>
          <a:lstStyle/>
          <a:p>
            <a:r>
              <a:rPr lang="en-US" smtClean="0"/>
              <a:t>- </a:t>
            </a:r>
            <a:fld id="{564B8FAF-580E-4909-A416-BFF4BD0747EF}" type="slidenum">
              <a:rPr lang="en-US" smtClean="0"/>
              <a:pPr/>
              <a:t>9</a:t>
            </a:fld>
            <a:r>
              <a:rPr lang="en-US" smtClean="0"/>
              <a:t> -</a:t>
            </a:r>
            <a:endParaRPr lang="en-US"/>
          </a:p>
        </p:txBody>
      </p:sp>
    </p:spTree>
    <p:extLst>
      <p:ext uri="{BB962C8B-B14F-4D97-AF65-F5344CB8AC3E}">
        <p14:creationId xmlns:p14="http://schemas.microsoft.com/office/powerpoint/2010/main" val="27822610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632ee39346c4deaf6ab7eb0e62856de1d0"/>
</p:tagLst>
</file>

<file path=ppt/theme/theme1.xml><?xml version="1.0" encoding="utf-8"?>
<a:theme xmlns:a="http://schemas.openxmlformats.org/drawingml/2006/main" name="1_2013 Symposium presentation_rename">
  <a:themeElements>
    <a:clrScheme name="Xerox Dark Lavender">
      <a:dk1>
        <a:srgbClr val="000000"/>
      </a:dk1>
      <a:lt1>
        <a:srgbClr val="FFFFFF"/>
      </a:lt1>
      <a:dk2>
        <a:srgbClr val="7053AA"/>
      </a:dk2>
      <a:lt2>
        <a:srgbClr val="FFFFFF"/>
      </a:lt2>
      <a:accent1>
        <a:srgbClr val="7053AA"/>
      </a:accent1>
      <a:accent2>
        <a:srgbClr val="A998CC"/>
      </a:accent2>
      <a:accent3>
        <a:srgbClr val="D4CBE5"/>
      </a:accent3>
      <a:accent4>
        <a:srgbClr val="9B2583"/>
      </a:accent4>
      <a:accent5>
        <a:srgbClr val="C37CB5"/>
      </a:accent5>
      <a:accent6>
        <a:srgbClr val="E1BEDA"/>
      </a:accent6>
      <a:hlink>
        <a:srgbClr val="7053AA"/>
      </a:hlink>
      <a:folHlink>
        <a:srgbClr val="D4CBE5"/>
      </a:folHlink>
    </a:clrScheme>
    <a:fontScheme name="Xerox Brand Them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lnDef>
    <a:txDef>
      <a:spPr>
        <a:noFill/>
      </a:spPr>
      <a:bodyPr wrap="square" tIns="91440" bIns="91440" rtlCol="0">
        <a:spAutoFit/>
      </a:bodyPr>
      <a:lstStyle>
        <a:defPPr>
          <a:defRPr dirty="0" smtClean="0">
            <a:latin typeface="+mn-lt"/>
          </a:defRPr>
        </a:defPPr>
      </a:lstStyle>
    </a:txDef>
  </a:objectDefaults>
  <a:extraClrSchemeLst>
    <a:extraClrScheme>
      <a:clrScheme name="Xerox_Green_Free Field 1">
        <a:dk1>
          <a:srgbClr val="000000"/>
        </a:dk1>
        <a:lt1>
          <a:srgbClr val="FFFFFF"/>
        </a:lt1>
        <a:dk2>
          <a:srgbClr val="7053AA"/>
        </a:dk2>
        <a:lt2>
          <a:srgbClr val="ADAFB2"/>
        </a:lt2>
        <a:accent1>
          <a:srgbClr val="7053AA"/>
        </a:accent1>
        <a:accent2>
          <a:srgbClr val="A998CC"/>
        </a:accent2>
        <a:accent3>
          <a:srgbClr val="FFFFFF"/>
        </a:accent3>
        <a:accent4>
          <a:srgbClr val="000000"/>
        </a:accent4>
        <a:accent5>
          <a:srgbClr val="BBB3D2"/>
        </a:accent5>
        <a:accent6>
          <a:srgbClr val="9989B9"/>
        </a:accent6>
        <a:hlink>
          <a:srgbClr val="D4CBE5"/>
        </a:hlink>
        <a:folHlink>
          <a:srgbClr val="E1BE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XRX Full Orange_ar">
  <a:themeElements>
    <a:clrScheme name="Xerox Dark Orange">
      <a:dk1>
        <a:srgbClr val="000000"/>
      </a:dk1>
      <a:lt1>
        <a:srgbClr val="FFFFFF"/>
      </a:lt1>
      <a:dk2>
        <a:srgbClr val="E67600"/>
      </a:dk2>
      <a:lt2>
        <a:srgbClr val="FFFFFF"/>
      </a:lt2>
      <a:accent1>
        <a:srgbClr val="E67600"/>
      </a:accent1>
      <a:accent2>
        <a:srgbClr val="F0AD66"/>
      </a:accent2>
      <a:accent3>
        <a:srgbClr val="F7D6B2"/>
      </a:accent3>
      <a:accent4>
        <a:srgbClr val="FD9F13"/>
      </a:accent4>
      <a:accent5>
        <a:srgbClr val="FEC571"/>
      </a:accent5>
      <a:accent6>
        <a:srgbClr val="FEE2B8"/>
      </a:accent6>
      <a:hlink>
        <a:srgbClr val="E67600"/>
      </a:hlink>
      <a:folHlink>
        <a:srgbClr val="F7D6B2"/>
      </a:folHlink>
    </a:clrScheme>
    <a:fontScheme name="Xerox Brand Them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tx2"/>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Xerox Sans" pitchFamily="50" charset="0"/>
          </a:defRPr>
        </a:defPPr>
      </a:lstStyle>
    </a:lnDef>
    <a:txDef>
      <a:spPr>
        <a:noFill/>
      </a:spPr>
      <a:bodyPr wrap="square" tIns="91440" bIns="91440" rtlCol="0">
        <a:spAutoFit/>
      </a:bodyPr>
      <a:lstStyle>
        <a:defPPr>
          <a:defRPr dirty="0" smtClean="0">
            <a:latin typeface="+mn-lt"/>
          </a:defRPr>
        </a:defPPr>
      </a:lstStyle>
    </a:txDef>
  </a:objectDefaults>
  <a:extraClrSchemeLst>
    <a:extraClrScheme>
      <a:clrScheme name="Xerox_Turquoise_010408 1">
        <a:dk1>
          <a:srgbClr val="000000"/>
        </a:dk1>
        <a:lt1>
          <a:srgbClr val="FFFFFF"/>
        </a:lt1>
        <a:dk2>
          <a:srgbClr val="34BCBA"/>
        </a:dk2>
        <a:lt2>
          <a:srgbClr val="ADAFB2"/>
        </a:lt2>
        <a:accent1>
          <a:srgbClr val="34BCBA"/>
        </a:accent1>
        <a:accent2>
          <a:srgbClr val="85D7D6"/>
        </a:accent2>
        <a:accent3>
          <a:srgbClr val="FFFFFF"/>
        </a:accent3>
        <a:accent4>
          <a:srgbClr val="000000"/>
        </a:accent4>
        <a:accent5>
          <a:srgbClr val="AEDAD9"/>
        </a:accent5>
        <a:accent6>
          <a:srgbClr val="78C3C2"/>
        </a:accent6>
        <a:hlink>
          <a:srgbClr val="C2EBEA"/>
        </a:hlink>
        <a:folHlink>
          <a:srgbClr val="2895D5"/>
        </a:folHlink>
      </a:clrScheme>
      <a:clrMap bg1="lt1" tx1="dk1" bg2="lt2" tx2="dk2" accent1="accent1" accent2="accent2" accent3="accent3" accent4="accent4" accent5="accent5" accent6="accent6" hlink="hlink" folHlink="folHlink"/>
    </a:extraClrScheme>
    <a:extraClrScheme>
      <a:clrScheme name="Xerox_Turquoise_010408 2">
        <a:dk1>
          <a:srgbClr val="000000"/>
        </a:dk1>
        <a:lt1>
          <a:srgbClr val="FFFFFF"/>
        </a:lt1>
        <a:dk2>
          <a:srgbClr val="6CAF3D"/>
        </a:dk2>
        <a:lt2>
          <a:srgbClr val="ADAFB2"/>
        </a:lt2>
        <a:accent1>
          <a:srgbClr val="6CAF3D"/>
        </a:accent1>
        <a:accent2>
          <a:srgbClr val="A7CF8B"/>
        </a:accent2>
        <a:accent3>
          <a:srgbClr val="FFFFFF"/>
        </a:accent3>
        <a:accent4>
          <a:srgbClr val="000000"/>
        </a:accent4>
        <a:accent5>
          <a:srgbClr val="BAD4AF"/>
        </a:accent5>
        <a:accent6>
          <a:srgbClr val="97BB7D"/>
        </a:accent6>
        <a:hlink>
          <a:srgbClr val="D3E7C5"/>
        </a:hlink>
        <a:folHlink>
          <a:srgbClr val="F7D6B2"/>
        </a:folHlink>
      </a:clrScheme>
      <a:clrMap bg1="lt1" tx1="dk1" bg2="lt2" tx2="dk2" accent1="accent1" accent2="accent2" accent3="accent3" accent4="accent4" accent5="accent5" accent6="accent6" hlink="hlink" folHlink="folHlink"/>
    </a:extraClrScheme>
    <a:extraClrScheme>
      <a:clrScheme name="Xerox_Turquoise_010408 3">
        <a:dk1>
          <a:srgbClr val="000000"/>
        </a:dk1>
        <a:lt1>
          <a:srgbClr val="FFFFFF"/>
        </a:lt1>
        <a:dk2>
          <a:srgbClr val="7053AA"/>
        </a:dk2>
        <a:lt2>
          <a:srgbClr val="ADAFB2"/>
        </a:lt2>
        <a:accent1>
          <a:srgbClr val="7053AA"/>
        </a:accent1>
        <a:accent2>
          <a:srgbClr val="A998CC"/>
        </a:accent2>
        <a:accent3>
          <a:srgbClr val="FFFFFF"/>
        </a:accent3>
        <a:accent4>
          <a:srgbClr val="000000"/>
        </a:accent4>
        <a:accent5>
          <a:srgbClr val="BBB3D2"/>
        </a:accent5>
        <a:accent6>
          <a:srgbClr val="9989B9"/>
        </a:accent6>
        <a:hlink>
          <a:srgbClr val="D4CBE5"/>
        </a:hlink>
        <a:folHlink>
          <a:srgbClr val="E1BEDA"/>
        </a:folHlink>
      </a:clrScheme>
      <a:clrMap bg1="lt1" tx1="dk1" bg2="lt2" tx2="dk2" accent1="accent1" accent2="accent2" accent3="accent3" accent4="accent4" accent5="accent5" accent6="accent6" hlink="hlink" folHlink="folHlink"/>
    </a:extraClrScheme>
    <a:extraClrScheme>
      <a:clrScheme name="Xerox_Turquoise_010408 4">
        <a:dk1>
          <a:srgbClr val="000000"/>
        </a:dk1>
        <a:lt1>
          <a:srgbClr val="FFFFFF"/>
        </a:lt1>
        <a:dk2>
          <a:srgbClr val="FD9F13"/>
        </a:dk2>
        <a:lt2>
          <a:srgbClr val="ADAFB2"/>
        </a:lt2>
        <a:accent1>
          <a:srgbClr val="FAB821"/>
        </a:accent1>
        <a:accent2>
          <a:srgbClr val="FFDE0E"/>
        </a:accent2>
        <a:accent3>
          <a:srgbClr val="FFFFFF"/>
        </a:accent3>
        <a:accent4>
          <a:srgbClr val="000000"/>
        </a:accent4>
        <a:accent5>
          <a:srgbClr val="FCD8AB"/>
        </a:accent5>
        <a:accent6>
          <a:srgbClr val="E7C90C"/>
        </a:accent6>
        <a:hlink>
          <a:srgbClr val="FEC571"/>
        </a:hlink>
        <a:folHlink>
          <a:srgbClr val="FFE2B8"/>
        </a:folHlink>
      </a:clrScheme>
      <a:clrMap bg1="lt1" tx1="dk1" bg2="lt2" tx2="dk2" accent1="accent1" accent2="accent2" accent3="accent3" accent4="accent4" accent5="accent5" accent6="accent6" hlink="hlink" folHlink="folHlink"/>
    </a:extraClrScheme>
    <a:extraClrScheme>
      <a:clrScheme name="Xerox_Turquoise_010408 5">
        <a:dk1>
          <a:srgbClr val="000000"/>
        </a:dk1>
        <a:lt1>
          <a:srgbClr val="FFFFFF"/>
        </a:lt1>
        <a:dk2>
          <a:srgbClr val="E67600"/>
        </a:dk2>
        <a:lt2>
          <a:srgbClr val="ADAFB2"/>
        </a:lt2>
        <a:accent1>
          <a:srgbClr val="FAB821"/>
        </a:accent1>
        <a:accent2>
          <a:srgbClr val="FFDE0E"/>
        </a:accent2>
        <a:accent3>
          <a:srgbClr val="FFFFFF"/>
        </a:accent3>
        <a:accent4>
          <a:srgbClr val="000000"/>
        </a:accent4>
        <a:accent5>
          <a:srgbClr val="FCD8AB"/>
        </a:accent5>
        <a:accent6>
          <a:srgbClr val="E7C90C"/>
        </a:accent6>
        <a:hlink>
          <a:srgbClr val="F0AD66"/>
        </a:hlink>
        <a:folHlink>
          <a:srgbClr val="F7D6B2"/>
        </a:folHlink>
      </a:clrScheme>
      <a:clrMap bg1="lt1" tx1="dk1" bg2="lt2" tx2="dk2" accent1="accent1" accent2="accent2" accent3="accent3" accent4="accent4" accent5="accent5" accent6="accent6" hlink="hlink" folHlink="folHlink"/>
    </a:extraClrScheme>
    <a:extraClrScheme>
      <a:clrScheme name="Xerox_Turquoise_010408 6">
        <a:dk1>
          <a:srgbClr val="000000"/>
        </a:dk1>
        <a:lt1>
          <a:srgbClr val="FFFFFF"/>
        </a:lt1>
        <a:dk2>
          <a:srgbClr val="9B2583"/>
        </a:dk2>
        <a:lt2>
          <a:srgbClr val="ADAFB2"/>
        </a:lt2>
        <a:accent1>
          <a:srgbClr val="E64BA2"/>
        </a:accent1>
        <a:accent2>
          <a:srgbClr val="D16AAC"/>
        </a:accent2>
        <a:accent3>
          <a:srgbClr val="FFFFFF"/>
        </a:accent3>
        <a:accent4>
          <a:srgbClr val="000000"/>
        </a:accent4>
        <a:accent5>
          <a:srgbClr val="F0B1CE"/>
        </a:accent5>
        <a:accent6>
          <a:srgbClr val="BD5F9B"/>
        </a:accent6>
        <a:hlink>
          <a:srgbClr val="C37CB5"/>
        </a:hlink>
        <a:folHlink>
          <a:srgbClr val="E1BDDA"/>
        </a:folHlink>
      </a:clrScheme>
      <a:clrMap bg1="lt1" tx1="dk1" bg2="lt2" tx2="dk2" accent1="accent1" accent2="accent2" accent3="accent3" accent4="accent4" accent5="accent5" accent6="accent6" hlink="hlink" folHlink="folHlink"/>
    </a:extraClrScheme>
    <a:extraClrScheme>
      <a:clrScheme name="Xerox_Turquoise_010408 7">
        <a:dk1>
          <a:srgbClr val="000000"/>
        </a:dk1>
        <a:lt1>
          <a:srgbClr val="FFFFFF"/>
        </a:lt1>
        <a:dk2>
          <a:srgbClr val="E64BA2"/>
        </a:dk2>
        <a:lt2>
          <a:srgbClr val="ADAFB2"/>
        </a:lt2>
        <a:accent1>
          <a:srgbClr val="C37CB5"/>
        </a:accent1>
        <a:accent2>
          <a:srgbClr val="F093C7"/>
        </a:accent2>
        <a:accent3>
          <a:srgbClr val="FFFFFF"/>
        </a:accent3>
        <a:accent4>
          <a:srgbClr val="000000"/>
        </a:accent4>
        <a:accent5>
          <a:srgbClr val="DEBFD7"/>
        </a:accent5>
        <a:accent6>
          <a:srgbClr val="D985B4"/>
        </a:accent6>
        <a:hlink>
          <a:srgbClr val="E1BDDA"/>
        </a:hlink>
        <a:folHlink>
          <a:srgbClr val="F8B9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29EC98E7948047AB51A20F246CA1F7" ma:contentTypeVersion="0" ma:contentTypeDescription="Create a new document." ma:contentTypeScope="" ma:versionID="73028b9771e229db74921b705369243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AF20AF-ACB5-49E4-B974-B975AA308ED0}">
  <ds:schemaRefs>
    <ds:schemaRef ds:uri="http://schemas.microsoft.com/sharepoint/v3/contenttype/forms"/>
  </ds:schemaRefs>
</ds:datastoreItem>
</file>

<file path=customXml/itemProps2.xml><?xml version="1.0" encoding="utf-8"?>
<ds:datastoreItem xmlns:ds="http://schemas.openxmlformats.org/officeDocument/2006/customXml" ds:itemID="{86E95756-0D63-4E37-9245-11675CB07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19CEAFA-688C-4482-904C-6904B962B976}">
  <ds:schemaRefs>
    <ds:schemaRef ds:uri="http://purl.org/dc/elements/1.1/"/>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2013 Symposium template_rev 2</Template>
  <TotalTime>61177</TotalTime>
  <Words>2288</Words>
  <Application>Microsoft Office PowerPoint</Application>
  <PresentationFormat>On-screen Show (4:3)</PresentationFormat>
  <Paragraphs>215</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1_2013 Symposium presentation_rename</vt:lpstr>
      <vt:lpstr>XRX Full Orange_ar</vt:lpstr>
      <vt:lpstr>Midas+ Xerox</vt:lpstr>
      <vt:lpstr>Hospital Readmission Reduction Program Penalties Forecasted to Impact More Hospitals in Future</vt:lpstr>
      <vt:lpstr>Excessive Readmission Ratios       Values &gt; 1.0 = Financial Penalties</vt:lpstr>
      <vt:lpstr>Hospital Readmission Reduction Program Penalties Forecasted to Impact More Hospitals in Future</vt:lpstr>
      <vt:lpstr>A Primer on Predicted and Expected</vt:lpstr>
      <vt:lpstr>FY 2017 Financial Penalties Will Be Determined by June 30, 2015</vt:lpstr>
      <vt:lpstr>Midas+ Advanced Analytics</vt:lpstr>
      <vt:lpstr>Midas+ Predictive Analytics Creates a Proactive Response Strategy…… </vt:lpstr>
      <vt:lpstr>Understanding Your Tipping Point</vt:lpstr>
      <vt:lpstr>Identify Hospitals and Populations at Highest Risk for Readmission Penalties 2 Years Earlier!</vt:lpstr>
      <vt:lpstr>Call Us Today to Schedule Your Hospital Readmission Reduction Engagement  800.737.8835 or www.midasplus.com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Vitale</dc:creator>
  <cp:lastModifiedBy>Vicky Mahn</cp:lastModifiedBy>
  <cp:revision>578</cp:revision>
  <cp:lastPrinted>2013-06-01T00:11:28Z</cp:lastPrinted>
  <dcterms:created xsi:type="dcterms:W3CDTF">2013-05-14T02:50:11Z</dcterms:created>
  <dcterms:modified xsi:type="dcterms:W3CDTF">2014-11-02T00:56:11Z</dcterms:modified>
</cp:coreProperties>
</file>